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9" r:id="rId1"/>
    <p:sldMasterId id="2147483670"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Roboto Slab" panose="020B0604020202020204" charset="0"/>
      <p:regular r:id="rId30"/>
      <p:bold r:id="rId31"/>
    </p:embeddedFont>
    <p:embeddedFont>
      <p:font typeface="Source Sans Pro"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Brandon Rozek, and today I’m going to talk about a general algorithm that helps a computer learn a task.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69374ff10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69374ff10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summarize the pros and cons. Value-based methods are sample efficient, have no convergence guarantees (meaning that it may not always reach the most optimal solution), and are deterministic.</a:t>
            </a:r>
            <a:endParaRPr/>
          </a:p>
          <a:p>
            <a:pPr marL="0" lvl="0" indent="0" algn="l" rtl="0">
              <a:spcBef>
                <a:spcPts val="0"/>
              </a:spcBef>
              <a:spcAft>
                <a:spcPts val="0"/>
              </a:spcAft>
              <a:buNone/>
            </a:pPr>
            <a:endParaRPr/>
          </a:p>
          <a:p>
            <a:pPr marL="0" lvl="0" indent="0" algn="l" rtl="0">
              <a:spcBef>
                <a:spcPts val="0"/>
              </a:spcBef>
              <a:spcAft>
                <a:spcPts val="0"/>
              </a:spcAft>
              <a:buNone/>
            </a:pPr>
            <a:r>
              <a:rPr lang="en"/>
              <a:t>In contrast, policy based methods are sample inefficient, have convergence guarantees, and are stochastic.</a:t>
            </a:r>
            <a:endParaRPr/>
          </a:p>
          <a:p>
            <a:pPr marL="0" lvl="0" indent="0" algn="l" rtl="0">
              <a:spcBef>
                <a:spcPts val="0"/>
              </a:spcBef>
              <a:spcAft>
                <a:spcPts val="0"/>
              </a:spcAft>
              <a:buNone/>
            </a:pPr>
            <a:endParaRPr/>
          </a:p>
          <a:p>
            <a:pPr marL="0" lvl="0" indent="0" algn="l" rtl="0">
              <a:spcBef>
                <a:spcPts val="0"/>
              </a:spcBef>
              <a:spcAft>
                <a:spcPts val="0"/>
              </a:spcAft>
              <a:buNone/>
            </a:pPr>
            <a:r>
              <a:rPr lang="en"/>
              <a:t>The whole portion about convergence guarantees is outside the scope of this presentation, but will go over the deterministic/stochastic areas shortly.</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69374ff10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69374ff1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now we will be going into what I did to combine these two methodologies to build a better algorithm.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69374ff1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69374ff1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the main question to ask is, can we do better?</a:t>
            </a:r>
            <a:endParaRPr/>
          </a:p>
          <a:p>
            <a:pPr marL="0" lvl="0" indent="0" algn="l" rtl="0">
              <a:spcBef>
                <a:spcPts val="0"/>
              </a:spcBef>
              <a:spcAft>
                <a:spcPts val="0"/>
              </a:spcAft>
              <a:buNone/>
            </a:pPr>
            <a:endParaRPr/>
          </a:p>
          <a:p>
            <a:pPr marL="0" lvl="0" indent="0" algn="l" rtl="0">
              <a:spcBef>
                <a:spcPts val="0"/>
              </a:spcBef>
              <a:spcAft>
                <a:spcPts val="0"/>
              </a:spcAft>
              <a:buNone/>
            </a:pPr>
            <a:r>
              <a:rPr lang="en"/>
              <a:t>A paper came out describing Deep Deterministic Policy Gradients. In this algorithm, instead of the policy outputting probabilities, it will produce the action value. If we think about the car driving example again, this would be the degree to which you turn the wheel. For example 30 degrees, 40.1, etc, etc.</a:t>
            </a:r>
            <a:endParaRPr/>
          </a:p>
          <a:p>
            <a:pPr marL="0" lvl="0" indent="0" algn="l" rtl="0">
              <a:spcBef>
                <a:spcPts val="0"/>
              </a:spcBef>
              <a:spcAft>
                <a:spcPts val="0"/>
              </a:spcAft>
              <a:buNone/>
            </a:pPr>
            <a:endParaRPr/>
          </a:p>
          <a:p>
            <a:pPr marL="0" lvl="0" indent="0" algn="l" rtl="0">
              <a:spcBef>
                <a:spcPts val="0"/>
              </a:spcBef>
              <a:spcAft>
                <a:spcPts val="0"/>
              </a:spcAft>
              <a:buNone/>
            </a:pPr>
            <a:r>
              <a:rPr lang="en"/>
              <a:t>The policy is then trained by producing action values that lead to the best outcome using our value function from before</a:t>
            </a:r>
            <a:endParaRPr/>
          </a:p>
          <a:p>
            <a:pPr marL="0" lvl="0" indent="0" algn="l" rtl="0">
              <a:spcBef>
                <a:spcPts val="0"/>
              </a:spcBef>
              <a:spcAft>
                <a:spcPts val="0"/>
              </a:spcAft>
              <a:buNone/>
            </a:pPr>
            <a:endParaRPr/>
          </a:p>
          <a:p>
            <a:pPr marL="0" lvl="0" indent="0" algn="l" rtl="0">
              <a:spcBef>
                <a:spcPts val="0"/>
              </a:spcBef>
              <a:spcAft>
                <a:spcPts val="0"/>
              </a:spcAft>
              <a:buNone/>
            </a:pPr>
            <a:r>
              <a:rPr lang="en"/>
              <a:t>In the graphic shown, higher predicted outcomes are shown by the orange. Steering the wheel 10 degrees to the right will probably lead to higher outcomes. If you steer 10 degrees to the left, you’ll crash and end up receiving no rewards.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12d90ff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12d90ff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unfortunate part, is that the algorithm utilizes the continuous property of the action to perform its updates. This means that with its current configuration, it will not work for tasks with discrete actions like acrobot.</a:t>
            </a:r>
            <a:endParaRPr/>
          </a:p>
          <a:p>
            <a:pPr marL="0" lvl="0" indent="0" algn="l" rtl="0">
              <a:spcBef>
                <a:spcPts val="0"/>
              </a:spcBef>
              <a:spcAft>
                <a:spcPts val="0"/>
              </a:spcAft>
              <a:buNone/>
            </a:pPr>
            <a:endParaRPr/>
          </a:p>
          <a:p>
            <a:pPr marL="0" lvl="0" indent="0" algn="l" rtl="0">
              <a:spcBef>
                <a:spcPts val="0"/>
              </a:spcBef>
              <a:spcAft>
                <a:spcPts val="0"/>
              </a:spcAft>
              <a:buNone/>
            </a:pPr>
            <a:r>
              <a:rPr lang="en"/>
              <a:t>There’s also a not so obvious issue with determinism. We live in a world of imperfect information, how do we know that a certain action does indeed lead to the best outcome? Another issue is that others can find a way to exploit a deterministic algorithm. </a:t>
            </a:r>
            <a:endParaRPr/>
          </a:p>
          <a:p>
            <a:pPr marL="0" lvl="0" indent="0" algn="l" rtl="0">
              <a:spcBef>
                <a:spcPts val="0"/>
              </a:spcBef>
              <a:spcAft>
                <a:spcPts val="0"/>
              </a:spcAft>
              <a:buNone/>
            </a:pPr>
            <a:endParaRPr/>
          </a:p>
          <a:p>
            <a:pPr marL="0" lvl="0" indent="0" algn="l" rtl="0">
              <a:spcBef>
                <a:spcPts val="0"/>
              </a:spcBef>
              <a:spcAft>
                <a:spcPts val="0"/>
              </a:spcAft>
              <a:buNone/>
            </a:pPr>
            <a:r>
              <a:rPr lang="en"/>
              <a:t>Imagine a game of Rock, Paper, &amp; Scissors. If you trained the algorithm and it decides to always throw rock, then it’s easy for an opponent to counter you, just throw paper. In this case you can see the use of a stochastic policy that will just assign a ⅓ probability for rock, paper, and scissors. </a:t>
            </a:r>
            <a:endParaRPr/>
          </a:p>
          <a:p>
            <a:pPr marL="0" lvl="0" indent="0" algn="l" rtl="0">
              <a:spcBef>
                <a:spcPts val="0"/>
              </a:spcBef>
              <a:spcAft>
                <a:spcPts val="0"/>
              </a:spcAft>
              <a:buNone/>
            </a:pPr>
            <a:endParaRPr/>
          </a:p>
          <a:p>
            <a:pPr marL="0" lvl="0" indent="0" algn="l" rtl="0">
              <a:spcBef>
                <a:spcPts val="0"/>
              </a:spcBef>
              <a:spcAft>
                <a:spcPts val="0"/>
              </a:spcAft>
              <a:buNone/>
            </a:pPr>
            <a:r>
              <a:rPr lang="en"/>
              <a:t>Now this might be a silly example, but you can see where these algorithms may go wrong. Hackers could be able to create scenarios which cause the computer performs actions they wanted. With computers performing more and more important tasks in our lives it’s important to be aware of this. In the field of adversarial reinforcement learning, there is what is called an enchanting attack which gets the computer to perform a completely different task than desired. Pretty creepy if you ask me. </a:t>
            </a:r>
            <a:r>
              <a:rPr lang="en">
                <a:solidFill>
                  <a:schemeClr val="dk1"/>
                </a:solidFill>
              </a:rPr>
              <a:t>So in the algorithm I propose, we will actually keep stochasticity as a way to help mitigate that issue.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69374ff10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69374ff1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replace our update mechanism, we will use what is called an evolutionary algorithm. This is a class of algorithms inspired by evolutionary biology.</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need an initial guess of how to assign the probabilities of each action. That will be the black box. Then we will change the probabilities ever so slightly and generate a bunch of different models, as represented by the black dots. </a:t>
            </a:r>
            <a:endParaRPr/>
          </a:p>
          <a:p>
            <a:pPr marL="0" lvl="0" indent="0" algn="l" rtl="0">
              <a:spcBef>
                <a:spcPts val="0"/>
              </a:spcBef>
              <a:spcAft>
                <a:spcPts val="0"/>
              </a:spcAft>
              <a:buNone/>
            </a:pPr>
            <a:endParaRPr/>
          </a:p>
          <a:p>
            <a:pPr marL="0" lvl="0" indent="0" algn="l" rtl="0">
              <a:spcBef>
                <a:spcPts val="0"/>
              </a:spcBef>
              <a:spcAft>
                <a:spcPts val="0"/>
              </a:spcAft>
              <a:buNone/>
            </a:pPr>
            <a:r>
              <a:rPr lang="en"/>
              <a:t>We then measure how well each of the black dots perform with respect to our predicted outcomes from before. The better the outcome, the darker the blue in our animation. We will then move our current guess, which is the large black box, to the area weighted by the most dark blue.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12f9b83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12f9b8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improvement that we’ll make to the algorithm is to encode a way for the computer to be encouraged to try out new sequences of actions. This is to mitigate issues where the computer believes that its current procedure leads to the best result even though there are better ones out there.</a:t>
            </a:r>
            <a:endParaRPr/>
          </a:p>
          <a:p>
            <a:pPr marL="0" lvl="0" indent="0" algn="l" rtl="0">
              <a:spcBef>
                <a:spcPts val="0"/>
              </a:spcBef>
              <a:spcAft>
                <a:spcPts val="0"/>
              </a:spcAft>
              <a:buNone/>
            </a:pPr>
            <a:endParaRPr/>
          </a:p>
          <a:p>
            <a:pPr marL="0" lvl="0" indent="0" algn="l" rtl="0">
              <a:spcBef>
                <a:spcPts val="0"/>
              </a:spcBef>
              <a:spcAft>
                <a:spcPts val="0"/>
              </a:spcAft>
              <a:buNone/>
            </a:pPr>
            <a:r>
              <a:rPr lang="en"/>
              <a:t>For example in SeaQuest, an Atari game, you gain rewards by rescuing divers and shooting fish. If you don’t periodically go up for air then you will lose a life in the game. But going up doesn’t lead to immediate positive rewards. So by encouraging exploration, you give a bonus to the algorithm for trying out tasks that don’t lead to immediate rewards. </a:t>
            </a:r>
            <a:endParaRPr/>
          </a:p>
          <a:p>
            <a:pPr marL="0" lvl="0" indent="0" algn="l" rtl="0">
              <a:spcBef>
                <a:spcPts val="0"/>
              </a:spcBef>
              <a:spcAft>
                <a:spcPts val="0"/>
              </a:spcAft>
              <a:buNone/>
            </a:pPr>
            <a:endParaRPr/>
          </a:p>
          <a:p>
            <a:pPr marL="0" lvl="0" indent="0" algn="l" rtl="0">
              <a:spcBef>
                <a:spcPts val="0"/>
              </a:spcBef>
              <a:spcAft>
                <a:spcPts val="0"/>
              </a:spcAft>
              <a:buNone/>
            </a:pPr>
            <a:r>
              <a:rPr lang="en"/>
              <a:t>QEP does this by penalizing the computer the farther it assigns probabilities away from uniformity.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69374ff10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69374ff10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that in place, and several other architectural changes, we actually come out with an algorithm that reaches the optimal solution faster than the best value-based method out there. This means that QEP is more sample efficient than the other. </a:t>
            </a:r>
            <a:endParaRPr/>
          </a:p>
          <a:p>
            <a:pPr marL="0" lvl="0" indent="0" algn="l" rtl="0">
              <a:spcBef>
                <a:spcPts val="0"/>
              </a:spcBef>
              <a:spcAft>
                <a:spcPts val="0"/>
              </a:spcAft>
              <a:buNone/>
            </a:pPr>
            <a:endParaRPr/>
          </a:p>
          <a:p>
            <a:pPr marL="0" lvl="0" indent="0" algn="l" rtl="0">
              <a:spcBef>
                <a:spcPts val="0"/>
              </a:spcBef>
              <a:spcAft>
                <a:spcPts val="0"/>
              </a:spcAft>
              <a:buNone/>
            </a:pPr>
            <a:r>
              <a:rPr lang="en"/>
              <a:t>As you can see, QEP reaches the optimal solution around trial 13 while the rainbow-dqn method requires up to 44 trials to reach the optimal solution.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12f9b83bc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12f9b83b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quickly summarize QEPs pros and cons, it is sample efficient, have no convergence guarantees, is stochastic, and includes a method to encourage exploration.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69374ff10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69374ff10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conclusion, we have created an algorithm that is more sample efficient than the value-based methods out there and also keeps the stochastic nature which we wanted.</a:t>
            </a:r>
            <a:endParaRPr/>
          </a:p>
          <a:p>
            <a:pPr marL="0" lvl="0" indent="0" algn="l" rtl="0">
              <a:spcBef>
                <a:spcPts val="0"/>
              </a:spcBef>
              <a:spcAft>
                <a:spcPts val="0"/>
              </a:spcAft>
              <a:buNone/>
            </a:pPr>
            <a:endParaRPr/>
          </a:p>
          <a:p>
            <a:pPr marL="0" lvl="0" indent="0" algn="l" rtl="0">
              <a:spcBef>
                <a:spcPts val="0"/>
              </a:spcBef>
              <a:spcAft>
                <a:spcPts val="0"/>
              </a:spcAft>
              <a:buNone/>
            </a:pPr>
            <a:r>
              <a:rPr lang="en"/>
              <a:t>Future work will include identifying conditions that cause QEP to fail. Since it does not always reach the optimal solution the fastest on all tasks.</a:t>
            </a:r>
            <a:endParaRPr/>
          </a:p>
          <a:p>
            <a:pPr marL="0" lvl="0" indent="0" algn="l" rtl="0">
              <a:spcBef>
                <a:spcPts val="0"/>
              </a:spcBef>
              <a:spcAft>
                <a:spcPts val="0"/>
              </a:spcAft>
              <a:buNone/>
            </a:pPr>
            <a:endParaRPr/>
          </a:p>
          <a:p>
            <a:pPr marL="0" lvl="0" indent="0" algn="l" rtl="0">
              <a:spcBef>
                <a:spcPts val="0"/>
              </a:spcBef>
              <a:spcAft>
                <a:spcPts val="0"/>
              </a:spcAft>
              <a:buNone/>
            </a:pPr>
            <a:r>
              <a:rPr lang="en"/>
              <a:t>An implementation of this algorithm, and many others, can be found online at this URL.</a:t>
            </a:r>
            <a:endParaRPr/>
          </a:p>
          <a:p>
            <a:pPr marL="0" lvl="0" indent="0" algn="l" rtl="0">
              <a:spcBef>
                <a:spcPts val="0"/>
              </a:spcBef>
              <a:spcAft>
                <a:spcPts val="0"/>
              </a:spcAft>
              <a:buNone/>
            </a:pPr>
            <a:endParaRPr/>
          </a:p>
          <a:p>
            <a:pPr marL="0" lvl="0" indent="0" algn="l" rtl="0">
              <a:spcBef>
                <a:spcPts val="0"/>
              </a:spcBef>
              <a:spcAft>
                <a:spcPts val="0"/>
              </a:spcAft>
              <a:buNone/>
            </a:pPr>
            <a:r>
              <a:rPr lang="en"/>
              <a:t>The little anitmation here is QEP performing the Acrobot task!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69374ff10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569374ff10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Thanks, everyone. Any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tasks are extremely difficult to program The video here shows the computer trying to balance a pole. To not be fragile, we need to have the computer experience different pole configurations and have it learn what it needs to do to achieve its goal. One of the challenges here is minimizing how many trials the computer needs before it learns how to do its task. As you can see in the video it took 180 tries to have even the most rudimentary balancing of the pole.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69374ff1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69374ff1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69374ff10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569374ff10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6a744105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6a744105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6a744105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6a744105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6a744105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6a744105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6a74410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6a74410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6bebb450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6bebb450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presentation, we will go over Reinforcement Learning, a research frontier focused on getting computers to learn.</a:t>
            </a:r>
            <a:endParaRPr/>
          </a:p>
          <a:p>
            <a:pPr marL="0" lvl="0" indent="0" algn="l" rtl="0">
              <a:spcBef>
                <a:spcPts val="0"/>
              </a:spcBef>
              <a:spcAft>
                <a:spcPts val="0"/>
              </a:spcAft>
              <a:buNone/>
            </a:pPr>
            <a:endParaRPr/>
          </a:p>
          <a:p>
            <a:pPr marL="0" lvl="0" indent="0" algn="l" rtl="0">
              <a:spcBef>
                <a:spcPts val="0"/>
              </a:spcBef>
              <a:spcAft>
                <a:spcPts val="0"/>
              </a:spcAft>
              <a:buNone/>
            </a:pPr>
            <a:r>
              <a:rPr lang="en"/>
              <a:t>After introducing it, I will go over a couple of the existing methodologies that are used today.</a:t>
            </a:r>
            <a:endParaRPr/>
          </a:p>
          <a:p>
            <a:pPr marL="0" lvl="0" indent="0" algn="l" rtl="0">
              <a:spcBef>
                <a:spcPts val="0"/>
              </a:spcBef>
              <a:spcAft>
                <a:spcPts val="0"/>
              </a:spcAft>
              <a:buNone/>
            </a:pPr>
            <a:endParaRPr/>
          </a:p>
          <a:p>
            <a:pPr marL="0" lvl="0" indent="0" algn="l" rtl="0">
              <a:spcBef>
                <a:spcPts val="0"/>
              </a:spcBef>
              <a:spcAft>
                <a:spcPts val="0"/>
              </a:spcAft>
              <a:buNone/>
            </a:pPr>
            <a:r>
              <a:rPr lang="en"/>
              <a:t>Then I will present the QEP algorithm, talk about the challenges it solves, and finally give results and the conclusion.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69374ff1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69374ff1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is Reinforcement Learning? It is a way so that even without prior knowledge, the computer can perform actions in order to maximize some sort of reward in the environment.</a:t>
            </a:r>
            <a:endParaRPr/>
          </a:p>
          <a:p>
            <a:pPr marL="0" lvl="0" indent="0" algn="l" rtl="0">
              <a:spcBef>
                <a:spcPts val="0"/>
              </a:spcBef>
              <a:spcAft>
                <a:spcPts val="0"/>
              </a:spcAft>
              <a:buNone/>
            </a:pPr>
            <a:endParaRPr/>
          </a:p>
          <a:p>
            <a:pPr marL="0" lvl="0" indent="0" algn="l" rtl="0">
              <a:spcBef>
                <a:spcPts val="0"/>
              </a:spcBef>
              <a:spcAft>
                <a:spcPts val="0"/>
              </a:spcAft>
              <a:buNone/>
            </a:pPr>
            <a:r>
              <a:rPr lang="en"/>
              <a:t>It is based off of Reinforcement Learning in Psychology. A branch of psychologists believe that our behaviors are influenced by positive and negative reinforcement. For example, I dress professionally for a work event because I might get some form of punishment or negative reward if not. </a:t>
            </a:r>
            <a:endParaRPr/>
          </a:p>
          <a:p>
            <a:pPr marL="0" lvl="0" indent="0" algn="l" rtl="0">
              <a:spcBef>
                <a:spcPts val="0"/>
              </a:spcBef>
              <a:spcAft>
                <a:spcPts val="0"/>
              </a:spcAft>
              <a:buNone/>
            </a:pPr>
            <a:endParaRPr/>
          </a:p>
          <a:p>
            <a:pPr marL="0" lvl="0" indent="0" algn="l" rtl="0">
              <a:spcBef>
                <a:spcPts val="0"/>
              </a:spcBef>
              <a:spcAft>
                <a:spcPts val="0"/>
              </a:spcAft>
              <a:buNone/>
            </a:pPr>
            <a:r>
              <a:rPr lang="en"/>
              <a:t>Our goal is to find a way to encode this into an algorithm for the computer to follow. An important distinction that I’ll make in this talk is that we are focusing on tasks that have discrete actions as opposed to continuous ones. For example, buying/selling a stock, the buttons on a controller, etc. This contrasts to driving where you change the angle of the wheel infinitely many ways.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69374ff10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69374ff1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main task that we’ll follow along with is called Acrobot. Not all robotics research is conducted in reality like the one shown in the video, but algorithm research also occurs within simulations.</a:t>
            </a:r>
            <a:endParaRPr/>
          </a:p>
          <a:p>
            <a:pPr marL="0" lvl="0" indent="0" algn="l" rtl="0">
              <a:spcBef>
                <a:spcPts val="0"/>
              </a:spcBef>
              <a:spcAft>
                <a:spcPts val="0"/>
              </a:spcAft>
              <a:buNone/>
            </a:pPr>
            <a:endParaRPr/>
          </a:p>
          <a:p>
            <a:pPr marL="0" lvl="0" indent="0" algn="l" rtl="0">
              <a:spcBef>
                <a:spcPts val="0"/>
              </a:spcBef>
              <a:spcAft>
                <a:spcPts val="0"/>
              </a:spcAft>
              <a:buNone/>
            </a:pPr>
            <a:r>
              <a:rPr lang="en"/>
              <a:t>In this task, we have two joints and two links, and the goal is to swing the lower link up to a given goal height.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69374ff10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69374ff10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possible actions for this little guy is to wiggle left, wiggle right, or do nothing. The environment is set up so that the computer will receive -1 reward for each turn until the goal is reached. </a:t>
            </a:r>
            <a:endParaRPr/>
          </a:p>
          <a:p>
            <a:pPr marL="0" lvl="0" indent="0" algn="l" rtl="0">
              <a:spcBef>
                <a:spcPts val="0"/>
              </a:spcBef>
              <a:spcAft>
                <a:spcPts val="0"/>
              </a:spcAft>
              <a:buNone/>
            </a:pPr>
            <a:endParaRPr/>
          </a:p>
          <a:p>
            <a:pPr marL="0" lvl="0" indent="0" algn="l" rtl="0">
              <a:spcBef>
                <a:spcPts val="0"/>
              </a:spcBef>
              <a:spcAft>
                <a:spcPts val="0"/>
              </a:spcAft>
              <a:buNone/>
            </a:pPr>
            <a:r>
              <a:rPr lang="en"/>
              <a:t>In Reinforcement Learning, you need to set up the reward structure so that maximizing it accurately reflects the goal of the task. In order to maximize this reward structure, we need to have the lower link reach the given height as soon as possible </a:t>
            </a:r>
            <a:endParaRPr/>
          </a:p>
          <a:p>
            <a:pPr marL="0" lvl="0" indent="0" algn="l" rtl="0">
              <a:spcBef>
                <a:spcPts val="0"/>
              </a:spcBef>
              <a:spcAft>
                <a:spcPts val="0"/>
              </a:spcAft>
              <a:buNone/>
            </a:pPr>
            <a:endParaRPr/>
          </a:p>
          <a:p>
            <a:pPr marL="0" lvl="0" indent="0" algn="l" rtl="0">
              <a:spcBef>
                <a:spcPts val="0"/>
              </a:spcBef>
              <a:spcAft>
                <a:spcPts val="0"/>
              </a:spcAft>
              <a:buNone/>
            </a:pPr>
            <a:r>
              <a:rPr lang="en"/>
              <a:t>The animation here shows the computer randomly performing tasks in hopes to achieving its goal. As you can see, we’ll have to do better.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existing methodologies are there? In the world of model free reinforcement learning, there are value-based and policy-based algorithms.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69374ff1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69374ff1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Value based methods are all about getting the computer to accurately predict the outcome of each action in a given scenario. As we try again and again, the idea is that we will become less and less surprised at the outcomes. We can then be confident that choosing the action that leads to a better outcome is the right choice. In this way, we say that it is deterministic, since for a given scenario it will always choose the same action.</a:t>
            </a:r>
            <a:endParaRPr/>
          </a:p>
          <a:p>
            <a:pPr marL="0" lvl="0" indent="0" algn="l" rtl="0">
              <a:spcBef>
                <a:spcPts val="0"/>
              </a:spcBef>
              <a:spcAft>
                <a:spcPts val="0"/>
              </a:spcAft>
              <a:buNone/>
            </a:pPr>
            <a:endParaRPr/>
          </a:p>
          <a:p>
            <a:pPr marL="0" lvl="0" indent="0" algn="l" rtl="0">
              <a:spcBef>
                <a:spcPts val="0"/>
              </a:spcBef>
              <a:spcAft>
                <a:spcPts val="0"/>
              </a:spcAft>
              <a:buNone/>
            </a:pPr>
            <a:r>
              <a:rPr lang="en"/>
              <a:t>We can then get better and better at predicting outcomes just by looking at our past experiences. This allows value-based methods to be what we call, sample efficient, since we can train the algorithm without having to perform another trial in our simulation or reality.</a:t>
            </a:r>
            <a:endParaRPr/>
          </a:p>
          <a:p>
            <a:pPr marL="0" lvl="0" indent="0" algn="l" rtl="0">
              <a:spcBef>
                <a:spcPts val="0"/>
              </a:spcBef>
              <a:spcAft>
                <a:spcPts val="0"/>
              </a:spcAft>
              <a:buNone/>
            </a:pPr>
            <a:endParaRPr/>
          </a:p>
          <a:p>
            <a:pPr marL="0" lvl="0" indent="0" algn="l" rtl="0">
              <a:spcBef>
                <a:spcPts val="0"/>
              </a:spcBef>
              <a:spcAft>
                <a:spcPts val="0"/>
              </a:spcAft>
              <a:buNone/>
            </a:pPr>
            <a:r>
              <a:rPr lang="en"/>
              <a:t>Putting ourselves in the little foxes shoes, I think taking the bridge might lead us to a better outcome. Don’t you think?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69374ff10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69374ff10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policy-based algorithms produces a probability for each action that the computer can take. For example, pretend we are looking at the acrobot task and for this scenario the policy outputs the following probabilities shown on the screen. We can interpret this wiggling left 10% of the time, wiggling right 80% of the time, and doing nothing for the remaining 10%.</a:t>
            </a:r>
            <a:endParaRPr/>
          </a:p>
          <a:p>
            <a:pPr marL="0" lvl="0" indent="0" algn="l" rtl="0">
              <a:spcBef>
                <a:spcPts val="0"/>
              </a:spcBef>
              <a:spcAft>
                <a:spcPts val="0"/>
              </a:spcAft>
              <a:buNone/>
            </a:pPr>
            <a:endParaRPr/>
          </a:p>
          <a:p>
            <a:pPr marL="0" lvl="0" indent="0" algn="l" rtl="0">
              <a:spcBef>
                <a:spcPts val="0"/>
              </a:spcBef>
              <a:spcAft>
                <a:spcPts val="0"/>
              </a:spcAft>
              <a:buNone/>
            </a:pPr>
            <a:r>
              <a:rPr lang="en"/>
              <a:t>As we perform actions in the environment, we adjust the probabilities by seeing what the effect of taking that action was on our rewards. For example, If wiggling left led to a positive reward, then we will increase the probability of taking that action. One of the main issues with this approach is that the probabilities change every time we update our policy, forcing us to throw away past data. This means that every time we want to improve the policy we need to perform more trials either in our simulations or in reality.</a:t>
            </a:r>
            <a:endParaRPr/>
          </a:p>
          <a:p>
            <a:pPr marL="0" lvl="0" indent="0" algn="l" rtl="0">
              <a:spcBef>
                <a:spcPts val="0"/>
              </a:spcBef>
              <a:spcAft>
                <a:spcPts val="0"/>
              </a:spcAft>
              <a:buNone/>
            </a:pPr>
            <a:endParaRPr/>
          </a:p>
          <a:p>
            <a:pPr marL="0" lvl="0" indent="0" algn="l" rtl="0">
              <a:spcBef>
                <a:spcPts val="0"/>
              </a:spcBef>
              <a:spcAft>
                <a:spcPts val="0"/>
              </a:spcAft>
              <a:buNone/>
            </a:pPr>
            <a:r>
              <a:rPr lang="en"/>
              <a:t>As you can see, this might be a problem for some domains like self driving cars, because you cannot just have a car crash into a wall 100 times in order for it to learn not to perform the sequence of actions leading to a crash.</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00185" y="1020263"/>
            <a:ext cx="5807400" cy="1159800"/>
          </a:xfrm>
          <a:prstGeom prst="rect">
            <a:avLst/>
          </a:prstGeom>
        </p:spPr>
        <p:txBody>
          <a:bodyPr spcFirstLastPara="1" wrap="square" lIns="91425" tIns="91425" rIns="91425" bIns="91425" anchor="t" anchorCtr="0"/>
          <a:lstStyle>
            <a:lvl1pPr lvl="0">
              <a:spcBef>
                <a:spcPts val="0"/>
              </a:spcBef>
              <a:spcAft>
                <a:spcPts val="0"/>
              </a:spcAft>
              <a:buClr>
                <a:srgbClr val="0091EA"/>
              </a:buClr>
              <a:buSzPts val="6000"/>
              <a:buNone/>
              <a:defRPr sz="6000" b="1">
                <a:solidFill>
                  <a:srgbClr val="0091EA"/>
                </a:solidFill>
              </a:defRPr>
            </a:lvl1pPr>
            <a:lvl2pPr lvl="1">
              <a:spcBef>
                <a:spcPts val="0"/>
              </a:spcBef>
              <a:spcAft>
                <a:spcPts val="0"/>
              </a:spcAft>
              <a:buClr>
                <a:srgbClr val="0091EA"/>
              </a:buClr>
              <a:buSzPts val="6000"/>
              <a:buNone/>
              <a:defRPr sz="6000" b="1">
                <a:solidFill>
                  <a:srgbClr val="0091EA"/>
                </a:solidFill>
              </a:defRPr>
            </a:lvl2pPr>
            <a:lvl3pPr lvl="2">
              <a:spcBef>
                <a:spcPts val="0"/>
              </a:spcBef>
              <a:spcAft>
                <a:spcPts val="0"/>
              </a:spcAft>
              <a:buClr>
                <a:srgbClr val="0091EA"/>
              </a:buClr>
              <a:buSzPts val="6000"/>
              <a:buNone/>
              <a:defRPr sz="6000" b="1">
                <a:solidFill>
                  <a:srgbClr val="0091EA"/>
                </a:solidFill>
              </a:defRPr>
            </a:lvl3pPr>
            <a:lvl4pPr lvl="3">
              <a:spcBef>
                <a:spcPts val="0"/>
              </a:spcBef>
              <a:spcAft>
                <a:spcPts val="0"/>
              </a:spcAft>
              <a:buClr>
                <a:srgbClr val="0091EA"/>
              </a:buClr>
              <a:buSzPts val="6000"/>
              <a:buNone/>
              <a:defRPr sz="6000" b="1">
                <a:solidFill>
                  <a:srgbClr val="0091EA"/>
                </a:solidFill>
              </a:defRPr>
            </a:lvl4pPr>
            <a:lvl5pPr lvl="4">
              <a:spcBef>
                <a:spcPts val="0"/>
              </a:spcBef>
              <a:spcAft>
                <a:spcPts val="0"/>
              </a:spcAft>
              <a:buClr>
                <a:srgbClr val="0091EA"/>
              </a:buClr>
              <a:buSzPts val="6000"/>
              <a:buNone/>
              <a:defRPr sz="6000" b="1">
                <a:solidFill>
                  <a:srgbClr val="0091EA"/>
                </a:solidFill>
              </a:defRPr>
            </a:lvl5pPr>
            <a:lvl6pPr lvl="5">
              <a:spcBef>
                <a:spcPts val="0"/>
              </a:spcBef>
              <a:spcAft>
                <a:spcPts val="0"/>
              </a:spcAft>
              <a:buClr>
                <a:srgbClr val="0091EA"/>
              </a:buClr>
              <a:buSzPts val="6000"/>
              <a:buNone/>
              <a:defRPr sz="6000" b="1">
                <a:solidFill>
                  <a:srgbClr val="0091EA"/>
                </a:solidFill>
              </a:defRPr>
            </a:lvl6pPr>
            <a:lvl7pPr lvl="6">
              <a:spcBef>
                <a:spcPts val="0"/>
              </a:spcBef>
              <a:spcAft>
                <a:spcPts val="0"/>
              </a:spcAft>
              <a:buClr>
                <a:srgbClr val="0091EA"/>
              </a:buClr>
              <a:buSzPts val="6000"/>
              <a:buNone/>
              <a:defRPr sz="6000" b="1">
                <a:solidFill>
                  <a:srgbClr val="0091EA"/>
                </a:solidFill>
              </a:defRPr>
            </a:lvl7pPr>
            <a:lvl8pPr lvl="7">
              <a:spcBef>
                <a:spcPts val="0"/>
              </a:spcBef>
              <a:spcAft>
                <a:spcPts val="0"/>
              </a:spcAft>
              <a:buClr>
                <a:srgbClr val="0091EA"/>
              </a:buClr>
              <a:buSzPts val="6000"/>
              <a:buNone/>
              <a:defRPr sz="6000" b="1">
                <a:solidFill>
                  <a:srgbClr val="0091EA"/>
                </a:solidFill>
              </a:defRPr>
            </a:lvl8pPr>
            <a:lvl9pPr lvl="8">
              <a:spcBef>
                <a:spcPts val="0"/>
              </a:spcBef>
              <a:spcAft>
                <a:spcPts val="0"/>
              </a:spcAft>
              <a:buClr>
                <a:srgbClr val="0091EA"/>
              </a:buClr>
              <a:buSzPts val="6000"/>
              <a:buNone/>
              <a:defRPr sz="6000" b="1">
                <a:solidFill>
                  <a:srgbClr val="0091EA"/>
                </a:solidFill>
              </a:defRPr>
            </a:lvl9pPr>
          </a:lstStyle>
          <a:p>
            <a:endParaRPr/>
          </a:p>
        </p:txBody>
      </p:sp>
      <p:sp>
        <p:nvSpPr>
          <p:cNvPr id="11" name="Google Shape;11;p2"/>
          <p:cNvSpPr/>
          <p:nvPr/>
        </p:nvSpPr>
        <p:spPr>
          <a:xfrm>
            <a:off x="6897625" y="4649963"/>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454375" y="4229100"/>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27727" y="3448165"/>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677050" y="4933406"/>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972225" y="475050"/>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635" y="2530109"/>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1843" y="593639"/>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26322" y="1004904"/>
            <a:ext cx="2538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04500" y="3722325"/>
            <a:ext cx="190200" cy="142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03950" y="4240992"/>
            <a:ext cx="190200" cy="142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6310" y="1493168"/>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738050" y="203491"/>
            <a:ext cx="2538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71659" y="1878364"/>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271584" y="356119"/>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729213" y="4595578"/>
            <a:ext cx="2538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1"/>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2"/>
          <p:cNvSpPr/>
          <p:nvPr/>
        </p:nvSpPr>
        <p:spPr>
          <a:xfrm>
            <a:off x="-26550" y="-14850"/>
            <a:ext cx="9197100" cy="5173200"/>
          </a:xfrm>
          <a:prstGeom prst="rect">
            <a:avLst/>
          </a:prstGeom>
          <a:solidFill>
            <a:srgbClr val="CFD8DC">
              <a:alpha val="4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2"/>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4"/>
          <p:cNvSpPr txBox="1">
            <a:spLocks noGrp="1"/>
          </p:cNvSpPr>
          <p:nvPr>
            <p:ph type="ctrTitle"/>
          </p:nvPr>
        </p:nvSpPr>
        <p:spPr>
          <a:xfrm>
            <a:off x="1700185" y="1020263"/>
            <a:ext cx="5807400" cy="1159800"/>
          </a:xfrm>
          <a:prstGeom prst="rect">
            <a:avLst/>
          </a:prstGeom>
        </p:spPr>
        <p:txBody>
          <a:bodyPr spcFirstLastPara="1" wrap="square" lIns="91425" tIns="91425" rIns="91425" bIns="91425" anchor="t" anchorCtr="0"/>
          <a:lstStyle>
            <a:lvl1pPr lvl="0" rtl="0">
              <a:spcBef>
                <a:spcPts val="0"/>
              </a:spcBef>
              <a:spcAft>
                <a:spcPts val="0"/>
              </a:spcAft>
              <a:buClr>
                <a:srgbClr val="0091EA"/>
              </a:buClr>
              <a:buSzPts val="6000"/>
              <a:buNone/>
              <a:defRPr sz="6000" b="1">
                <a:solidFill>
                  <a:srgbClr val="0091EA"/>
                </a:solidFill>
              </a:defRPr>
            </a:lvl1pPr>
            <a:lvl2pPr lvl="1" rtl="0">
              <a:spcBef>
                <a:spcPts val="0"/>
              </a:spcBef>
              <a:spcAft>
                <a:spcPts val="0"/>
              </a:spcAft>
              <a:buClr>
                <a:srgbClr val="0091EA"/>
              </a:buClr>
              <a:buSzPts val="6000"/>
              <a:buNone/>
              <a:defRPr sz="6000" b="1">
                <a:solidFill>
                  <a:srgbClr val="0091EA"/>
                </a:solidFill>
              </a:defRPr>
            </a:lvl2pPr>
            <a:lvl3pPr lvl="2" rtl="0">
              <a:spcBef>
                <a:spcPts val="0"/>
              </a:spcBef>
              <a:spcAft>
                <a:spcPts val="0"/>
              </a:spcAft>
              <a:buClr>
                <a:srgbClr val="0091EA"/>
              </a:buClr>
              <a:buSzPts val="6000"/>
              <a:buNone/>
              <a:defRPr sz="6000" b="1">
                <a:solidFill>
                  <a:srgbClr val="0091EA"/>
                </a:solidFill>
              </a:defRPr>
            </a:lvl3pPr>
            <a:lvl4pPr lvl="3" rtl="0">
              <a:spcBef>
                <a:spcPts val="0"/>
              </a:spcBef>
              <a:spcAft>
                <a:spcPts val="0"/>
              </a:spcAft>
              <a:buClr>
                <a:srgbClr val="0091EA"/>
              </a:buClr>
              <a:buSzPts val="6000"/>
              <a:buNone/>
              <a:defRPr sz="6000" b="1">
                <a:solidFill>
                  <a:srgbClr val="0091EA"/>
                </a:solidFill>
              </a:defRPr>
            </a:lvl4pPr>
            <a:lvl5pPr lvl="4" rtl="0">
              <a:spcBef>
                <a:spcPts val="0"/>
              </a:spcBef>
              <a:spcAft>
                <a:spcPts val="0"/>
              </a:spcAft>
              <a:buClr>
                <a:srgbClr val="0091EA"/>
              </a:buClr>
              <a:buSzPts val="6000"/>
              <a:buNone/>
              <a:defRPr sz="6000" b="1">
                <a:solidFill>
                  <a:srgbClr val="0091EA"/>
                </a:solidFill>
              </a:defRPr>
            </a:lvl5pPr>
            <a:lvl6pPr lvl="5" rtl="0">
              <a:spcBef>
                <a:spcPts val="0"/>
              </a:spcBef>
              <a:spcAft>
                <a:spcPts val="0"/>
              </a:spcAft>
              <a:buClr>
                <a:srgbClr val="0091EA"/>
              </a:buClr>
              <a:buSzPts val="6000"/>
              <a:buNone/>
              <a:defRPr sz="6000" b="1">
                <a:solidFill>
                  <a:srgbClr val="0091EA"/>
                </a:solidFill>
              </a:defRPr>
            </a:lvl6pPr>
            <a:lvl7pPr lvl="6" rtl="0">
              <a:spcBef>
                <a:spcPts val="0"/>
              </a:spcBef>
              <a:spcAft>
                <a:spcPts val="0"/>
              </a:spcAft>
              <a:buClr>
                <a:srgbClr val="0091EA"/>
              </a:buClr>
              <a:buSzPts val="6000"/>
              <a:buNone/>
              <a:defRPr sz="6000" b="1">
                <a:solidFill>
                  <a:srgbClr val="0091EA"/>
                </a:solidFill>
              </a:defRPr>
            </a:lvl7pPr>
            <a:lvl8pPr lvl="7" rtl="0">
              <a:spcBef>
                <a:spcPts val="0"/>
              </a:spcBef>
              <a:spcAft>
                <a:spcPts val="0"/>
              </a:spcAft>
              <a:buClr>
                <a:srgbClr val="0091EA"/>
              </a:buClr>
              <a:buSzPts val="6000"/>
              <a:buNone/>
              <a:defRPr sz="6000" b="1">
                <a:solidFill>
                  <a:srgbClr val="0091EA"/>
                </a:solidFill>
              </a:defRPr>
            </a:lvl8pPr>
            <a:lvl9pPr lvl="8" rtl="0">
              <a:spcBef>
                <a:spcPts val="0"/>
              </a:spcBef>
              <a:spcAft>
                <a:spcPts val="0"/>
              </a:spcAft>
              <a:buClr>
                <a:srgbClr val="0091EA"/>
              </a:buClr>
              <a:buSzPts val="6000"/>
              <a:buNone/>
              <a:defRPr sz="6000" b="1">
                <a:solidFill>
                  <a:srgbClr val="0091EA"/>
                </a:solidFill>
              </a:defRPr>
            </a:lvl9pPr>
          </a:lstStyle>
          <a:p>
            <a:endParaRPr/>
          </a:p>
        </p:txBody>
      </p:sp>
      <p:sp>
        <p:nvSpPr>
          <p:cNvPr id="80" name="Google Shape;80;p14"/>
          <p:cNvSpPr/>
          <p:nvPr/>
        </p:nvSpPr>
        <p:spPr>
          <a:xfrm>
            <a:off x="6897625" y="4649963"/>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7454375" y="4229100"/>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8827727" y="3448165"/>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8677050" y="4933406"/>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a:off x="2972225" y="475050"/>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579635" y="2530109"/>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311843" y="593639"/>
            <a:ext cx="126900" cy="951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626322" y="1004904"/>
            <a:ext cx="253800" cy="1902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a:off x="8104500" y="3722325"/>
            <a:ext cx="190200" cy="142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8803950" y="4240992"/>
            <a:ext cx="190200" cy="142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196310" y="1493168"/>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1738050" y="203491"/>
            <a:ext cx="253800" cy="1902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771659" y="1878364"/>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4271584" y="356119"/>
            <a:ext cx="75900" cy="57000"/>
          </a:xfrm>
          <a:prstGeom prst="ellipse">
            <a:avLst/>
          </a:prstGeom>
          <a:solidFill>
            <a:srgbClr val="009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a:off x="7729213" y="4595578"/>
            <a:ext cx="2538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ctrTitle"/>
          </p:nvPr>
        </p:nvSpPr>
        <p:spPr>
          <a:xfrm>
            <a:off x="1546025" y="1526194"/>
            <a:ext cx="58326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b="1"/>
            </a:lvl1pPr>
            <a:lvl2pPr lvl="1" rtl="0">
              <a:spcBef>
                <a:spcPts val="0"/>
              </a:spcBef>
              <a:spcAft>
                <a:spcPts val="0"/>
              </a:spcAft>
              <a:buSzPts val="4800"/>
              <a:buNone/>
              <a:defRPr sz="4800" b="1"/>
            </a:lvl2pPr>
            <a:lvl3pPr lvl="2" rtl="0">
              <a:spcBef>
                <a:spcPts val="0"/>
              </a:spcBef>
              <a:spcAft>
                <a:spcPts val="0"/>
              </a:spcAft>
              <a:buSzPts val="4800"/>
              <a:buNone/>
              <a:defRPr sz="4800" b="1"/>
            </a:lvl3pPr>
            <a:lvl4pPr lvl="3" rtl="0">
              <a:spcBef>
                <a:spcPts val="0"/>
              </a:spcBef>
              <a:spcAft>
                <a:spcPts val="0"/>
              </a:spcAft>
              <a:buSzPts val="4800"/>
              <a:buNone/>
              <a:defRPr sz="4800" b="1"/>
            </a:lvl4pPr>
            <a:lvl5pPr lvl="4" rtl="0">
              <a:spcBef>
                <a:spcPts val="0"/>
              </a:spcBef>
              <a:spcAft>
                <a:spcPts val="0"/>
              </a:spcAft>
              <a:buSzPts val="4800"/>
              <a:buNone/>
              <a:defRPr sz="4800" b="1"/>
            </a:lvl5pPr>
            <a:lvl6pPr lvl="5" rtl="0">
              <a:spcBef>
                <a:spcPts val="0"/>
              </a:spcBef>
              <a:spcAft>
                <a:spcPts val="0"/>
              </a:spcAft>
              <a:buSzPts val="4800"/>
              <a:buNone/>
              <a:defRPr sz="4800" b="1"/>
            </a:lvl6pPr>
            <a:lvl7pPr lvl="6" rtl="0">
              <a:spcBef>
                <a:spcPts val="0"/>
              </a:spcBef>
              <a:spcAft>
                <a:spcPts val="0"/>
              </a:spcAft>
              <a:buSzPts val="4800"/>
              <a:buNone/>
              <a:defRPr sz="4800" b="1"/>
            </a:lvl7pPr>
            <a:lvl8pPr lvl="7" rtl="0">
              <a:spcBef>
                <a:spcPts val="0"/>
              </a:spcBef>
              <a:spcAft>
                <a:spcPts val="0"/>
              </a:spcAft>
              <a:buSzPts val="4800"/>
              <a:buNone/>
              <a:defRPr sz="4800" b="1"/>
            </a:lvl8pPr>
            <a:lvl9pPr lvl="8" rtl="0">
              <a:spcBef>
                <a:spcPts val="0"/>
              </a:spcBef>
              <a:spcAft>
                <a:spcPts val="0"/>
              </a:spcAft>
              <a:buSzPts val="4800"/>
              <a:buNone/>
              <a:defRPr sz="4800" b="1"/>
            </a:lvl9pPr>
          </a:lstStyle>
          <a:p>
            <a:endParaRPr/>
          </a:p>
        </p:txBody>
      </p:sp>
      <p:sp>
        <p:nvSpPr>
          <p:cNvPr id="97" name="Google Shape;97;p15"/>
          <p:cNvSpPr txBox="1">
            <a:spLocks noGrp="1"/>
          </p:cNvSpPr>
          <p:nvPr>
            <p:ph type="subTitle" idx="1"/>
          </p:nvPr>
        </p:nvSpPr>
        <p:spPr>
          <a:xfrm>
            <a:off x="1546025" y="2782911"/>
            <a:ext cx="5832600" cy="784800"/>
          </a:xfrm>
          <a:prstGeom prst="rect">
            <a:avLst/>
          </a:prstGeom>
        </p:spPr>
        <p:txBody>
          <a:bodyPr spcFirstLastPara="1" wrap="square" lIns="91425" tIns="91425" rIns="91425" bIns="91425" anchor="t" anchorCtr="0"/>
          <a:lstStyle>
            <a:lvl1pPr lvl="0" rtl="0">
              <a:spcBef>
                <a:spcPts val="0"/>
              </a:spcBef>
              <a:spcAft>
                <a:spcPts val="0"/>
              </a:spcAft>
              <a:buClr>
                <a:srgbClr val="607D8B"/>
              </a:buClr>
              <a:buSzPts val="3000"/>
              <a:buNone/>
              <a:defRPr>
                <a:solidFill>
                  <a:srgbClr val="607D8B"/>
                </a:solidFill>
              </a:defRPr>
            </a:lvl1pPr>
            <a:lvl2pPr lvl="1" rtl="0">
              <a:spcBef>
                <a:spcPts val="0"/>
              </a:spcBef>
              <a:spcAft>
                <a:spcPts val="0"/>
              </a:spcAft>
              <a:buClr>
                <a:srgbClr val="607D8B"/>
              </a:buClr>
              <a:buSzPts val="3000"/>
              <a:buNone/>
              <a:defRPr sz="3000">
                <a:solidFill>
                  <a:srgbClr val="607D8B"/>
                </a:solidFill>
              </a:defRPr>
            </a:lvl2pPr>
            <a:lvl3pPr lvl="2" rtl="0">
              <a:spcBef>
                <a:spcPts val="0"/>
              </a:spcBef>
              <a:spcAft>
                <a:spcPts val="0"/>
              </a:spcAft>
              <a:buClr>
                <a:srgbClr val="607D8B"/>
              </a:buClr>
              <a:buSzPts val="3000"/>
              <a:buNone/>
              <a:defRPr sz="3000">
                <a:solidFill>
                  <a:srgbClr val="607D8B"/>
                </a:solidFill>
              </a:defRPr>
            </a:lvl3pPr>
            <a:lvl4pPr lvl="3" rtl="0">
              <a:spcBef>
                <a:spcPts val="0"/>
              </a:spcBef>
              <a:spcAft>
                <a:spcPts val="0"/>
              </a:spcAft>
              <a:buClr>
                <a:srgbClr val="607D8B"/>
              </a:buClr>
              <a:buSzPts val="3000"/>
              <a:buNone/>
              <a:defRPr sz="3000">
                <a:solidFill>
                  <a:srgbClr val="607D8B"/>
                </a:solidFill>
              </a:defRPr>
            </a:lvl4pPr>
            <a:lvl5pPr lvl="4" rtl="0">
              <a:spcBef>
                <a:spcPts val="0"/>
              </a:spcBef>
              <a:spcAft>
                <a:spcPts val="0"/>
              </a:spcAft>
              <a:buClr>
                <a:srgbClr val="607D8B"/>
              </a:buClr>
              <a:buSzPts val="3000"/>
              <a:buNone/>
              <a:defRPr sz="3000">
                <a:solidFill>
                  <a:srgbClr val="607D8B"/>
                </a:solidFill>
              </a:defRPr>
            </a:lvl5pPr>
            <a:lvl6pPr lvl="5" rtl="0">
              <a:spcBef>
                <a:spcPts val="0"/>
              </a:spcBef>
              <a:spcAft>
                <a:spcPts val="0"/>
              </a:spcAft>
              <a:buClr>
                <a:srgbClr val="607D8B"/>
              </a:buClr>
              <a:buSzPts val="3000"/>
              <a:buNone/>
              <a:defRPr sz="3000">
                <a:solidFill>
                  <a:srgbClr val="607D8B"/>
                </a:solidFill>
              </a:defRPr>
            </a:lvl6pPr>
            <a:lvl7pPr lvl="6" rtl="0">
              <a:spcBef>
                <a:spcPts val="0"/>
              </a:spcBef>
              <a:spcAft>
                <a:spcPts val="0"/>
              </a:spcAft>
              <a:buClr>
                <a:srgbClr val="607D8B"/>
              </a:buClr>
              <a:buSzPts val="3000"/>
              <a:buNone/>
              <a:defRPr sz="3000">
                <a:solidFill>
                  <a:srgbClr val="607D8B"/>
                </a:solidFill>
              </a:defRPr>
            </a:lvl7pPr>
            <a:lvl8pPr lvl="7" rtl="0">
              <a:spcBef>
                <a:spcPts val="0"/>
              </a:spcBef>
              <a:spcAft>
                <a:spcPts val="0"/>
              </a:spcAft>
              <a:buClr>
                <a:srgbClr val="607D8B"/>
              </a:buClr>
              <a:buSzPts val="3000"/>
              <a:buNone/>
              <a:defRPr sz="3000">
                <a:solidFill>
                  <a:srgbClr val="607D8B"/>
                </a:solidFill>
              </a:defRPr>
            </a:lvl8pPr>
            <a:lvl9pPr lvl="8" rtl="0">
              <a:spcBef>
                <a:spcPts val="0"/>
              </a:spcBef>
              <a:spcAft>
                <a:spcPts val="0"/>
              </a:spcAft>
              <a:buClr>
                <a:srgbClr val="607D8B"/>
              </a:buClr>
              <a:buSzPts val="3000"/>
              <a:buNone/>
              <a:defRPr sz="3000">
                <a:solidFill>
                  <a:srgbClr val="607D8B"/>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98"/>
        <p:cNvGrpSpPr/>
        <p:nvPr/>
      </p:nvGrpSpPr>
      <p:grpSpPr>
        <a:xfrm>
          <a:off x="0" y="0"/>
          <a:ext cx="0" cy="0"/>
          <a:chOff x="0" y="0"/>
          <a:chExt cx="0" cy="0"/>
        </a:xfrm>
      </p:grpSpPr>
      <p:pic>
        <p:nvPicPr>
          <p:cNvPr id="99" name="Google Shape;99;p16" descr="connections-05.png"/>
          <p:cNvPicPr preferRelativeResize="0"/>
          <p:nvPr/>
        </p:nvPicPr>
        <p:blipFill>
          <a:blip r:embed="rId2">
            <a:alphaModFix/>
          </a:blip>
          <a:stretch>
            <a:fillRect/>
          </a:stretch>
        </p:blipFill>
        <p:spPr>
          <a:xfrm rot="10800000" flipH="1">
            <a:off x="5945" y="-1"/>
            <a:ext cx="6849083" cy="5143501"/>
          </a:xfrm>
          <a:prstGeom prst="rect">
            <a:avLst/>
          </a:prstGeom>
          <a:noFill/>
          <a:ln>
            <a:noFill/>
          </a:ln>
        </p:spPr>
      </p:pic>
      <p:sp>
        <p:nvSpPr>
          <p:cNvPr id="100" name="Google Shape;100;p16"/>
          <p:cNvSpPr txBox="1">
            <a:spLocks noGrp="1"/>
          </p:cNvSpPr>
          <p:nvPr>
            <p:ph type="body" idx="1"/>
          </p:nvPr>
        </p:nvSpPr>
        <p:spPr>
          <a:xfrm>
            <a:off x="1215300" y="1876050"/>
            <a:ext cx="6713400" cy="819900"/>
          </a:xfrm>
          <a:prstGeom prst="rect">
            <a:avLst/>
          </a:prstGeom>
        </p:spPr>
        <p:txBody>
          <a:bodyPr spcFirstLastPara="1" wrap="square" lIns="91425" tIns="91425" rIns="91425" bIns="91425" anchor="t" anchorCtr="0"/>
          <a:lstStyle>
            <a:lvl1pPr marL="457200" lvl="0" indent="-457200" algn="ctr" rtl="0">
              <a:spcBef>
                <a:spcPts val="600"/>
              </a:spcBef>
              <a:spcAft>
                <a:spcPts val="0"/>
              </a:spcAft>
              <a:buClr>
                <a:srgbClr val="263238"/>
              </a:buClr>
              <a:buSzPts val="3600"/>
              <a:buChar char="◎"/>
              <a:defRPr sz="3600" i="1"/>
            </a:lvl1pPr>
            <a:lvl2pPr marL="914400" lvl="1" indent="-457200" algn="ctr" rtl="0">
              <a:spcBef>
                <a:spcPts val="0"/>
              </a:spcBef>
              <a:spcAft>
                <a:spcPts val="0"/>
              </a:spcAft>
              <a:buClr>
                <a:srgbClr val="263238"/>
              </a:buClr>
              <a:buSzPts val="3600"/>
              <a:buChar char="○"/>
              <a:defRPr sz="3600" i="1"/>
            </a:lvl2pPr>
            <a:lvl3pPr marL="1371600" lvl="2" indent="-457200" algn="ctr" rtl="0">
              <a:spcBef>
                <a:spcPts val="0"/>
              </a:spcBef>
              <a:spcAft>
                <a:spcPts val="0"/>
              </a:spcAft>
              <a:buClr>
                <a:srgbClr val="263238"/>
              </a:buClr>
              <a:buSzPts val="3600"/>
              <a:buChar char="◉"/>
              <a:defRPr sz="3600" i="1"/>
            </a:lvl3pPr>
            <a:lvl4pPr marL="1828800" lvl="3" indent="-457200" algn="ctr" rtl="0">
              <a:spcBef>
                <a:spcPts val="0"/>
              </a:spcBef>
              <a:spcAft>
                <a:spcPts val="0"/>
              </a:spcAft>
              <a:buClr>
                <a:srgbClr val="263238"/>
              </a:buClr>
              <a:buSzPts val="3600"/>
              <a:buChar char="●"/>
              <a:defRPr sz="3600" i="1"/>
            </a:lvl4pPr>
            <a:lvl5pPr marL="2286000" lvl="4" indent="-457200" algn="ctr" rtl="0">
              <a:spcBef>
                <a:spcPts val="0"/>
              </a:spcBef>
              <a:spcAft>
                <a:spcPts val="0"/>
              </a:spcAft>
              <a:buClr>
                <a:srgbClr val="263238"/>
              </a:buClr>
              <a:buSzPts val="3600"/>
              <a:buChar char="○"/>
              <a:defRPr sz="3600" i="1"/>
            </a:lvl5pPr>
            <a:lvl6pPr marL="2743200" lvl="5" indent="-457200" algn="ctr" rtl="0">
              <a:spcBef>
                <a:spcPts val="0"/>
              </a:spcBef>
              <a:spcAft>
                <a:spcPts val="0"/>
              </a:spcAft>
              <a:buClr>
                <a:srgbClr val="263238"/>
              </a:buClr>
              <a:buSzPts val="3600"/>
              <a:buChar char="■"/>
              <a:defRPr sz="3600" i="1"/>
            </a:lvl6pPr>
            <a:lvl7pPr marL="3200400" lvl="6" indent="-457200" algn="ctr" rtl="0">
              <a:spcBef>
                <a:spcPts val="0"/>
              </a:spcBef>
              <a:spcAft>
                <a:spcPts val="0"/>
              </a:spcAft>
              <a:buClr>
                <a:srgbClr val="263238"/>
              </a:buClr>
              <a:buSzPts val="3600"/>
              <a:buChar char="●"/>
              <a:defRPr sz="3600" i="1"/>
            </a:lvl7pPr>
            <a:lvl8pPr marL="3657600" lvl="7" indent="-457200" algn="ctr" rtl="0">
              <a:spcBef>
                <a:spcPts val="0"/>
              </a:spcBef>
              <a:spcAft>
                <a:spcPts val="0"/>
              </a:spcAft>
              <a:buClr>
                <a:srgbClr val="263238"/>
              </a:buClr>
              <a:buSzPts val="3600"/>
              <a:buChar char="○"/>
              <a:defRPr sz="3600" i="1"/>
            </a:lvl8pPr>
            <a:lvl9pPr marL="4114800" lvl="8" indent="-457200" algn="ctr" rtl="0">
              <a:spcBef>
                <a:spcPts val="0"/>
              </a:spcBef>
              <a:spcAft>
                <a:spcPts val="0"/>
              </a:spcAft>
              <a:buClr>
                <a:srgbClr val="263238"/>
              </a:buClr>
              <a:buSzPts val="3600"/>
              <a:buChar char="■"/>
              <a:defRPr sz="3600" i="1"/>
            </a:lvl9pPr>
          </a:lstStyle>
          <a:p>
            <a:endParaRPr/>
          </a:p>
        </p:txBody>
      </p:sp>
      <p:grpSp>
        <p:nvGrpSpPr>
          <p:cNvPr id="101" name="Google Shape;101;p16"/>
          <p:cNvGrpSpPr/>
          <p:nvPr/>
        </p:nvGrpSpPr>
        <p:grpSpPr>
          <a:xfrm>
            <a:off x="3593400" y="805714"/>
            <a:ext cx="1957200" cy="819900"/>
            <a:chOff x="3593400" y="1760085"/>
            <a:chExt cx="1957200" cy="1093200"/>
          </a:xfrm>
        </p:grpSpPr>
        <p:sp>
          <p:nvSpPr>
            <p:cNvPr id="102" name="Google Shape;102;p16"/>
            <p:cNvSpPr txBox="1"/>
            <p:nvPr/>
          </p:nvSpPr>
          <p:spPr>
            <a:xfrm>
              <a:off x="3593400" y="1872097"/>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0091EA"/>
                  </a:solidFill>
                  <a:latin typeface="Source Sans Pro"/>
                  <a:ea typeface="Source Sans Pro"/>
                  <a:cs typeface="Source Sans Pro"/>
                  <a:sym typeface="Source Sans Pro"/>
                </a:rPr>
                <a:t>“</a:t>
              </a:r>
              <a:endParaRPr sz="6000" b="1">
                <a:solidFill>
                  <a:srgbClr val="0091EA"/>
                </a:solidFill>
                <a:latin typeface="Source Sans Pro"/>
                <a:ea typeface="Source Sans Pro"/>
                <a:cs typeface="Source Sans Pro"/>
                <a:sym typeface="Source Sans Pro"/>
              </a:endParaRPr>
            </a:p>
          </p:txBody>
        </p:sp>
        <p:sp>
          <p:nvSpPr>
            <p:cNvPr id="103" name="Google Shape;103;p16"/>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5" name="Google Shape;105;p16"/>
          <p:cNvCxnSpPr>
            <a:endCxn id="103" idx="1"/>
          </p:cNvCxnSpPr>
          <p:nvPr/>
        </p:nvCxnSpPr>
        <p:spPr>
          <a:xfrm>
            <a:off x="3742095" y="653985"/>
            <a:ext cx="443400" cy="271800"/>
          </a:xfrm>
          <a:prstGeom prst="straightConnector1">
            <a:avLst/>
          </a:prstGeom>
          <a:noFill/>
          <a:ln w="9525" cap="flat" cmpd="sng">
            <a:solidFill>
              <a:srgbClr val="CFD8DC"/>
            </a:solidFill>
            <a:prstDash val="solid"/>
            <a:round/>
            <a:headEnd type="none" w="med" len="med"/>
            <a:tailEnd type="none" w="med" len="med"/>
          </a:ln>
        </p:spPr>
      </p:cxnSp>
      <p:cxnSp>
        <p:nvCxnSpPr>
          <p:cNvPr id="106" name="Google Shape;106;p16"/>
          <p:cNvCxnSpPr/>
          <p:nvPr/>
        </p:nvCxnSpPr>
        <p:spPr>
          <a:xfrm rot="10800000">
            <a:off x="4114800" y="202414"/>
            <a:ext cx="457200" cy="603300"/>
          </a:xfrm>
          <a:prstGeom prst="straightConnector1">
            <a:avLst/>
          </a:prstGeom>
          <a:noFill/>
          <a:ln w="9525" cap="flat" cmpd="sng">
            <a:solidFill>
              <a:srgbClr val="CFD8DC"/>
            </a:solidFill>
            <a:prstDash val="solid"/>
            <a:round/>
            <a:headEnd type="none" w="med" len="med"/>
            <a:tailEnd type="none" w="med" len="med"/>
          </a:ln>
        </p:spPr>
      </p:cxnSp>
      <p:cxnSp>
        <p:nvCxnSpPr>
          <p:cNvPr id="107" name="Google Shape;107;p16"/>
          <p:cNvCxnSpPr/>
          <p:nvPr/>
        </p:nvCxnSpPr>
        <p:spPr>
          <a:xfrm rot="10800000" flipH="1">
            <a:off x="4749075" y="564919"/>
            <a:ext cx="95100" cy="261600"/>
          </a:xfrm>
          <a:prstGeom prst="straightConnector1">
            <a:avLst/>
          </a:prstGeom>
          <a:noFill/>
          <a:ln w="9525" cap="flat" cmpd="sng">
            <a:solidFill>
              <a:srgbClr val="CFD8DC"/>
            </a:solidFill>
            <a:prstDash val="solid"/>
            <a:round/>
            <a:headEnd type="none" w="med" len="med"/>
            <a:tailEnd type="none" w="med" len="med"/>
          </a:ln>
        </p:spPr>
      </p:cxnSp>
      <p:sp>
        <p:nvSpPr>
          <p:cNvPr id="108" name="Google Shape;108;p16"/>
          <p:cNvSpPr txBox="1">
            <a:spLocks noGrp="1"/>
          </p:cNvSpPr>
          <p:nvPr>
            <p:ph type="sldNum" idx="12"/>
          </p:nvPr>
        </p:nvSpPr>
        <p:spPr>
          <a:xfrm>
            <a:off x="-87" y="4749844"/>
            <a:ext cx="91440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11" name="Google Shape;111;p17"/>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12" name="Google Shape;112;p1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15" name="Google Shape;115;p18"/>
          <p:cNvSpPr txBox="1">
            <a:spLocks noGrp="1"/>
          </p:cNvSpPr>
          <p:nvPr>
            <p:ph type="body" idx="1"/>
          </p:nvPr>
        </p:nvSpPr>
        <p:spPr>
          <a:xfrm>
            <a:off x="786137" y="1200150"/>
            <a:ext cx="3675300" cy="3725700"/>
          </a:xfrm>
          <a:prstGeom prst="rect">
            <a:avLst/>
          </a:prstGeom>
        </p:spPr>
        <p:txBody>
          <a:bodyPr spcFirstLastPara="1" wrap="square" lIns="91425" tIns="91425" rIns="91425" bIns="91425" anchor="t" anchorCtr="0"/>
          <a:lstStyle>
            <a:lvl1pPr marL="457200" lvl="0" indent="-393700" rtl="0">
              <a:spcBef>
                <a:spcPts val="600"/>
              </a:spcBef>
              <a:spcAft>
                <a:spcPts val="0"/>
              </a:spcAft>
              <a:buSzPts val="2600"/>
              <a:buChar char="◎"/>
              <a:defRPr sz="2600"/>
            </a:lvl1pPr>
            <a:lvl2pPr marL="914400" lvl="1" indent="-393700" rtl="0">
              <a:spcBef>
                <a:spcPts val="0"/>
              </a:spcBef>
              <a:spcAft>
                <a:spcPts val="0"/>
              </a:spcAft>
              <a:buSzPts val="2600"/>
              <a:buChar char="○"/>
              <a:defRPr sz="2600"/>
            </a:lvl2pPr>
            <a:lvl3pPr marL="1371600" lvl="2" indent="-393700" rtl="0">
              <a:spcBef>
                <a:spcPts val="0"/>
              </a:spcBef>
              <a:spcAft>
                <a:spcPts val="0"/>
              </a:spcAft>
              <a:buSzPts val="2600"/>
              <a:buChar char="◉"/>
              <a:defRPr sz="2600"/>
            </a:lvl3pPr>
            <a:lvl4pPr marL="1828800" lvl="3" indent="-393700" rtl="0">
              <a:spcBef>
                <a:spcPts val="0"/>
              </a:spcBef>
              <a:spcAft>
                <a:spcPts val="0"/>
              </a:spcAft>
              <a:buSzPts val="2600"/>
              <a:buChar char="●"/>
              <a:defRPr sz="2600"/>
            </a:lvl4pPr>
            <a:lvl5pPr marL="2286000" lvl="4" indent="-393700" rtl="0">
              <a:spcBef>
                <a:spcPts val="0"/>
              </a:spcBef>
              <a:spcAft>
                <a:spcPts val="0"/>
              </a:spcAft>
              <a:buSzPts val="2600"/>
              <a:buChar char="○"/>
              <a:defRPr sz="2600"/>
            </a:lvl5pPr>
            <a:lvl6pPr marL="2743200" lvl="5" indent="-393700" rtl="0">
              <a:spcBef>
                <a:spcPts val="0"/>
              </a:spcBef>
              <a:spcAft>
                <a:spcPts val="0"/>
              </a:spcAft>
              <a:buSzPts val="2600"/>
              <a:buChar char="■"/>
              <a:defRPr sz="2600"/>
            </a:lvl6pPr>
            <a:lvl7pPr marL="3200400" lvl="6" indent="-393700" rtl="0">
              <a:spcBef>
                <a:spcPts val="0"/>
              </a:spcBef>
              <a:spcAft>
                <a:spcPts val="0"/>
              </a:spcAft>
              <a:buSzPts val="2600"/>
              <a:buChar char="●"/>
              <a:defRPr sz="2600"/>
            </a:lvl7pPr>
            <a:lvl8pPr marL="3657600" lvl="7" indent="-393700" rtl="0">
              <a:spcBef>
                <a:spcPts val="0"/>
              </a:spcBef>
              <a:spcAft>
                <a:spcPts val="0"/>
              </a:spcAft>
              <a:buSzPts val="2600"/>
              <a:buChar char="○"/>
              <a:defRPr sz="2600"/>
            </a:lvl8pPr>
            <a:lvl9pPr marL="4114800" lvl="8" indent="-393700" rtl="0">
              <a:spcBef>
                <a:spcPts val="0"/>
              </a:spcBef>
              <a:spcAft>
                <a:spcPts val="0"/>
              </a:spcAft>
              <a:buSzPts val="2600"/>
              <a:buChar char="■"/>
              <a:defRPr sz="2600"/>
            </a:lvl9pPr>
          </a:lstStyle>
          <a:p>
            <a:endParaRPr/>
          </a:p>
        </p:txBody>
      </p:sp>
      <p:sp>
        <p:nvSpPr>
          <p:cNvPr id="116" name="Google Shape;116;p18"/>
          <p:cNvSpPr txBox="1">
            <a:spLocks noGrp="1"/>
          </p:cNvSpPr>
          <p:nvPr>
            <p:ph type="body" idx="2"/>
          </p:nvPr>
        </p:nvSpPr>
        <p:spPr>
          <a:xfrm>
            <a:off x="4682659" y="1200150"/>
            <a:ext cx="3675300" cy="3725700"/>
          </a:xfrm>
          <a:prstGeom prst="rect">
            <a:avLst/>
          </a:prstGeom>
        </p:spPr>
        <p:txBody>
          <a:bodyPr spcFirstLastPara="1" wrap="square" lIns="91425" tIns="91425" rIns="91425" bIns="91425" anchor="t" anchorCtr="0"/>
          <a:lstStyle>
            <a:lvl1pPr marL="457200" lvl="0" indent="-393700" rtl="0">
              <a:spcBef>
                <a:spcPts val="600"/>
              </a:spcBef>
              <a:spcAft>
                <a:spcPts val="0"/>
              </a:spcAft>
              <a:buSzPts val="2600"/>
              <a:buChar char="◎"/>
              <a:defRPr sz="2600"/>
            </a:lvl1pPr>
            <a:lvl2pPr marL="914400" lvl="1" indent="-393700" rtl="0">
              <a:spcBef>
                <a:spcPts val="0"/>
              </a:spcBef>
              <a:spcAft>
                <a:spcPts val="0"/>
              </a:spcAft>
              <a:buSzPts val="2600"/>
              <a:buChar char="○"/>
              <a:defRPr sz="2600"/>
            </a:lvl2pPr>
            <a:lvl3pPr marL="1371600" lvl="2" indent="-393700" rtl="0">
              <a:spcBef>
                <a:spcPts val="0"/>
              </a:spcBef>
              <a:spcAft>
                <a:spcPts val="0"/>
              </a:spcAft>
              <a:buSzPts val="2600"/>
              <a:buChar char="◉"/>
              <a:defRPr sz="2600"/>
            </a:lvl3pPr>
            <a:lvl4pPr marL="1828800" lvl="3" indent="-393700" rtl="0">
              <a:spcBef>
                <a:spcPts val="0"/>
              </a:spcBef>
              <a:spcAft>
                <a:spcPts val="0"/>
              </a:spcAft>
              <a:buSzPts val="2600"/>
              <a:buChar char="●"/>
              <a:defRPr sz="2600"/>
            </a:lvl4pPr>
            <a:lvl5pPr marL="2286000" lvl="4" indent="-393700" rtl="0">
              <a:spcBef>
                <a:spcPts val="0"/>
              </a:spcBef>
              <a:spcAft>
                <a:spcPts val="0"/>
              </a:spcAft>
              <a:buSzPts val="2600"/>
              <a:buChar char="○"/>
              <a:defRPr sz="2600"/>
            </a:lvl5pPr>
            <a:lvl6pPr marL="2743200" lvl="5" indent="-393700" rtl="0">
              <a:spcBef>
                <a:spcPts val="0"/>
              </a:spcBef>
              <a:spcAft>
                <a:spcPts val="0"/>
              </a:spcAft>
              <a:buSzPts val="2600"/>
              <a:buChar char="■"/>
              <a:defRPr sz="2600"/>
            </a:lvl6pPr>
            <a:lvl7pPr marL="3200400" lvl="6" indent="-393700" rtl="0">
              <a:spcBef>
                <a:spcPts val="0"/>
              </a:spcBef>
              <a:spcAft>
                <a:spcPts val="0"/>
              </a:spcAft>
              <a:buSzPts val="2600"/>
              <a:buChar char="●"/>
              <a:defRPr sz="2600"/>
            </a:lvl7pPr>
            <a:lvl8pPr marL="3657600" lvl="7" indent="-393700" rtl="0">
              <a:spcBef>
                <a:spcPts val="0"/>
              </a:spcBef>
              <a:spcAft>
                <a:spcPts val="0"/>
              </a:spcAft>
              <a:buSzPts val="2600"/>
              <a:buChar char="○"/>
              <a:defRPr sz="2600"/>
            </a:lvl8pPr>
            <a:lvl9pPr marL="4114800" lvl="8" indent="-393700" rtl="0">
              <a:spcBef>
                <a:spcPts val="0"/>
              </a:spcBef>
              <a:spcAft>
                <a:spcPts val="0"/>
              </a:spcAft>
              <a:buSzPts val="2600"/>
              <a:buChar char="■"/>
              <a:defRPr sz="2600"/>
            </a:lvl9pPr>
          </a:lstStyle>
          <a:p>
            <a:endParaRPr/>
          </a:p>
        </p:txBody>
      </p:sp>
      <p:sp>
        <p:nvSpPr>
          <p:cNvPr id="117" name="Google Shape;117;p1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19"/>
          <p:cNvSpPr txBox="1">
            <a:spLocks noGrp="1"/>
          </p:cNvSpPr>
          <p:nvPr>
            <p:ph type="body" idx="1"/>
          </p:nvPr>
        </p:nvSpPr>
        <p:spPr>
          <a:xfrm>
            <a:off x="786150"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1" name="Google Shape;121;p19"/>
          <p:cNvSpPr txBox="1">
            <a:spLocks noGrp="1"/>
          </p:cNvSpPr>
          <p:nvPr>
            <p:ph type="body" idx="2"/>
          </p:nvPr>
        </p:nvSpPr>
        <p:spPr>
          <a:xfrm>
            <a:off x="3329992"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2" name="Google Shape;122;p19"/>
          <p:cNvSpPr txBox="1">
            <a:spLocks noGrp="1"/>
          </p:cNvSpPr>
          <p:nvPr>
            <p:ph type="body" idx="3"/>
          </p:nvPr>
        </p:nvSpPr>
        <p:spPr>
          <a:xfrm>
            <a:off x="5873834"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3" name="Google Shape;123;p19"/>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6" name="Google Shape;126;p20"/>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1"/>
          <p:cNvSpPr txBox="1">
            <a:spLocks noGrp="1"/>
          </p:cNvSpPr>
          <p:nvPr>
            <p:ph type="body" idx="1"/>
          </p:nvPr>
        </p:nvSpPr>
        <p:spPr>
          <a:xfrm>
            <a:off x="457200" y="4055343"/>
            <a:ext cx="8229600" cy="3687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129" name="Google Shape;129;p21"/>
          <p:cNvSpPr txBox="1">
            <a:spLocks noGrp="1"/>
          </p:cNvSpPr>
          <p:nvPr>
            <p:ph type="sldNum" idx="12"/>
          </p:nvPr>
        </p:nvSpPr>
        <p:spPr>
          <a:xfrm>
            <a:off x="-92" y="4749844"/>
            <a:ext cx="91440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1546025" y="1526194"/>
            <a:ext cx="58326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b="1"/>
            </a:lvl1pPr>
            <a:lvl2pPr lvl="1" rtl="0">
              <a:spcBef>
                <a:spcPts val="0"/>
              </a:spcBef>
              <a:spcAft>
                <a:spcPts val="0"/>
              </a:spcAft>
              <a:buSzPts val="4800"/>
              <a:buNone/>
              <a:defRPr sz="4800" b="1"/>
            </a:lvl2pPr>
            <a:lvl3pPr lvl="2" rtl="0">
              <a:spcBef>
                <a:spcPts val="0"/>
              </a:spcBef>
              <a:spcAft>
                <a:spcPts val="0"/>
              </a:spcAft>
              <a:buSzPts val="4800"/>
              <a:buNone/>
              <a:defRPr sz="4800" b="1"/>
            </a:lvl3pPr>
            <a:lvl4pPr lvl="3" rtl="0">
              <a:spcBef>
                <a:spcPts val="0"/>
              </a:spcBef>
              <a:spcAft>
                <a:spcPts val="0"/>
              </a:spcAft>
              <a:buSzPts val="4800"/>
              <a:buNone/>
              <a:defRPr sz="4800" b="1"/>
            </a:lvl4pPr>
            <a:lvl5pPr lvl="4" rtl="0">
              <a:spcBef>
                <a:spcPts val="0"/>
              </a:spcBef>
              <a:spcAft>
                <a:spcPts val="0"/>
              </a:spcAft>
              <a:buSzPts val="4800"/>
              <a:buNone/>
              <a:defRPr sz="4800" b="1"/>
            </a:lvl5pPr>
            <a:lvl6pPr lvl="5" rtl="0">
              <a:spcBef>
                <a:spcPts val="0"/>
              </a:spcBef>
              <a:spcAft>
                <a:spcPts val="0"/>
              </a:spcAft>
              <a:buSzPts val="4800"/>
              <a:buNone/>
              <a:defRPr sz="4800" b="1"/>
            </a:lvl6pPr>
            <a:lvl7pPr lvl="6" rtl="0">
              <a:spcBef>
                <a:spcPts val="0"/>
              </a:spcBef>
              <a:spcAft>
                <a:spcPts val="0"/>
              </a:spcAft>
              <a:buSzPts val="4800"/>
              <a:buNone/>
              <a:defRPr sz="4800" b="1"/>
            </a:lvl7pPr>
            <a:lvl8pPr lvl="7" rtl="0">
              <a:spcBef>
                <a:spcPts val="0"/>
              </a:spcBef>
              <a:spcAft>
                <a:spcPts val="0"/>
              </a:spcAft>
              <a:buSzPts val="4800"/>
              <a:buNone/>
              <a:defRPr sz="4800" b="1"/>
            </a:lvl8pPr>
            <a:lvl9pPr lvl="8" rtl="0">
              <a:spcBef>
                <a:spcPts val="0"/>
              </a:spcBef>
              <a:spcAft>
                <a:spcPts val="0"/>
              </a:spcAft>
              <a:buSzPts val="4800"/>
              <a:buNone/>
              <a:defRPr sz="4800" b="1"/>
            </a:lvl9pPr>
          </a:lstStyle>
          <a:p>
            <a:endParaRPr/>
          </a:p>
        </p:txBody>
      </p:sp>
      <p:sp>
        <p:nvSpPr>
          <p:cNvPr id="28" name="Google Shape;28;p3"/>
          <p:cNvSpPr txBox="1">
            <a:spLocks noGrp="1"/>
          </p:cNvSpPr>
          <p:nvPr>
            <p:ph type="subTitle" idx="1"/>
          </p:nvPr>
        </p:nvSpPr>
        <p:spPr>
          <a:xfrm>
            <a:off x="1546025" y="2782911"/>
            <a:ext cx="5832600" cy="784800"/>
          </a:xfrm>
          <a:prstGeom prst="rect">
            <a:avLst/>
          </a:prstGeom>
        </p:spPr>
        <p:txBody>
          <a:bodyPr spcFirstLastPara="1" wrap="square" lIns="91425" tIns="91425" rIns="91425" bIns="91425" anchor="t" anchorCtr="0"/>
          <a:lstStyle>
            <a:lvl1pPr lvl="0" rtl="0">
              <a:spcBef>
                <a:spcPts val="0"/>
              </a:spcBef>
              <a:spcAft>
                <a:spcPts val="0"/>
              </a:spcAft>
              <a:buClr>
                <a:srgbClr val="607D8B"/>
              </a:buClr>
              <a:buSzPts val="3000"/>
              <a:buNone/>
              <a:defRPr>
                <a:solidFill>
                  <a:srgbClr val="607D8B"/>
                </a:solidFill>
              </a:defRPr>
            </a:lvl1pPr>
            <a:lvl2pPr lvl="1" rtl="0">
              <a:spcBef>
                <a:spcPts val="0"/>
              </a:spcBef>
              <a:spcAft>
                <a:spcPts val="0"/>
              </a:spcAft>
              <a:buClr>
                <a:srgbClr val="607D8B"/>
              </a:buClr>
              <a:buSzPts val="3000"/>
              <a:buNone/>
              <a:defRPr sz="3000">
                <a:solidFill>
                  <a:srgbClr val="607D8B"/>
                </a:solidFill>
              </a:defRPr>
            </a:lvl2pPr>
            <a:lvl3pPr lvl="2" rtl="0">
              <a:spcBef>
                <a:spcPts val="0"/>
              </a:spcBef>
              <a:spcAft>
                <a:spcPts val="0"/>
              </a:spcAft>
              <a:buClr>
                <a:srgbClr val="607D8B"/>
              </a:buClr>
              <a:buSzPts val="3000"/>
              <a:buNone/>
              <a:defRPr sz="3000">
                <a:solidFill>
                  <a:srgbClr val="607D8B"/>
                </a:solidFill>
              </a:defRPr>
            </a:lvl3pPr>
            <a:lvl4pPr lvl="3" rtl="0">
              <a:spcBef>
                <a:spcPts val="0"/>
              </a:spcBef>
              <a:spcAft>
                <a:spcPts val="0"/>
              </a:spcAft>
              <a:buClr>
                <a:srgbClr val="607D8B"/>
              </a:buClr>
              <a:buSzPts val="3000"/>
              <a:buNone/>
              <a:defRPr sz="3000">
                <a:solidFill>
                  <a:srgbClr val="607D8B"/>
                </a:solidFill>
              </a:defRPr>
            </a:lvl4pPr>
            <a:lvl5pPr lvl="4" rtl="0">
              <a:spcBef>
                <a:spcPts val="0"/>
              </a:spcBef>
              <a:spcAft>
                <a:spcPts val="0"/>
              </a:spcAft>
              <a:buClr>
                <a:srgbClr val="607D8B"/>
              </a:buClr>
              <a:buSzPts val="3000"/>
              <a:buNone/>
              <a:defRPr sz="3000">
                <a:solidFill>
                  <a:srgbClr val="607D8B"/>
                </a:solidFill>
              </a:defRPr>
            </a:lvl5pPr>
            <a:lvl6pPr lvl="5" rtl="0">
              <a:spcBef>
                <a:spcPts val="0"/>
              </a:spcBef>
              <a:spcAft>
                <a:spcPts val="0"/>
              </a:spcAft>
              <a:buClr>
                <a:srgbClr val="607D8B"/>
              </a:buClr>
              <a:buSzPts val="3000"/>
              <a:buNone/>
              <a:defRPr sz="3000">
                <a:solidFill>
                  <a:srgbClr val="607D8B"/>
                </a:solidFill>
              </a:defRPr>
            </a:lvl6pPr>
            <a:lvl7pPr lvl="6" rtl="0">
              <a:spcBef>
                <a:spcPts val="0"/>
              </a:spcBef>
              <a:spcAft>
                <a:spcPts val="0"/>
              </a:spcAft>
              <a:buClr>
                <a:srgbClr val="607D8B"/>
              </a:buClr>
              <a:buSzPts val="3000"/>
              <a:buNone/>
              <a:defRPr sz="3000">
                <a:solidFill>
                  <a:srgbClr val="607D8B"/>
                </a:solidFill>
              </a:defRPr>
            </a:lvl7pPr>
            <a:lvl8pPr lvl="7" rtl="0">
              <a:spcBef>
                <a:spcPts val="0"/>
              </a:spcBef>
              <a:spcAft>
                <a:spcPts val="0"/>
              </a:spcAft>
              <a:buClr>
                <a:srgbClr val="607D8B"/>
              </a:buClr>
              <a:buSzPts val="3000"/>
              <a:buNone/>
              <a:defRPr sz="3000">
                <a:solidFill>
                  <a:srgbClr val="607D8B"/>
                </a:solidFill>
              </a:defRPr>
            </a:lvl8pPr>
            <a:lvl9pPr lvl="8" rtl="0">
              <a:spcBef>
                <a:spcPts val="0"/>
              </a:spcBef>
              <a:spcAft>
                <a:spcPts val="0"/>
              </a:spcAft>
              <a:buClr>
                <a:srgbClr val="607D8B"/>
              </a:buClr>
              <a:buSzPts val="3000"/>
              <a:buNone/>
              <a:defRPr sz="3000">
                <a:solidFill>
                  <a:srgbClr val="607D8B"/>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2"/>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complete pattern">
  <p:cSld name="BLANK_1">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3"/>
          <p:cNvSpPr/>
          <p:nvPr/>
        </p:nvSpPr>
        <p:spPr>
          <a:xfrm>
            <a:off x="-26550" y="-14850"/>
            <a:ext cx="9197100" cy="5173200"/>
          </a:xfrm>
          <a:prstGeom prst="rect">
            <a:avLst/>
          </a:prstGeom>
          <a:solidFill>
            <a:srgbClr val="CFD8DC">
              <a:alpha val="4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
        <p:cNvGrpSpPr/>
        <p:nvPr/>
      </p:nvGrpSpPr>
      <p:grpSpPr>
        <a:xfrm>
          <a:off x="0" y="0"/>
          <a:ext cx="0" cy="0"/>
          <a:chOff x="0" y="0"/>
          <a:chExt cx="0" cy="0"/>
        </a:xfrm>
      </p:grpSpPr>
      <p:pic>
        <p:nvPicPr>
          <p:cNvPr id="30" name="Google Shape;30;p4" descr="connections-05.png"/>
          <p:cNvPicPr preferRelativeResize="0"/>
          <p:nvPr/>
        </p:nvPicPr>
        <p:blipFill>
          <a:blip r:embed="rId2">
            <a:alphaModFix/>
          </a:blip>
          <a:stretch>
            <a:fillRect/>
          </a:stretch>
        </p:blipFill>
        <p:spPr>
          <a:xfrm rot="10800000" flipH="1">
            <a:off x="5945" y="1"/>
            <a:ext cx="6849080" cy="5143499"/>
          </a:xfrm>
          <a:prstGeom prst="rect">
            <a:avLst/>
          </a:prstGeom>
          <a:noFill/>
          <a:ln>
            <a:noFill/>
          </a:ln>
        </p:spPr>
      </p:pic>
      <p:sp>
        <p:nvSpPr>
          <p:cNvPr id="31" name="Google Shape;31;p4"/>
          <p:cNvSpPr txBox="1">
            <a:spLocks noGrp="1"/>
          </p:cNvSpPr>
          <p:nvPr>
            <p:ph type="body" idx="1"/>
          </p:nvPr>
        </p:nvSpPr>
        <p:spPr>
          <a:xfrm>
            <a:off x="1215300" y="1876050"/>
            <a:ext cx="6713400" cy="819900"/>
          </a:xfrm>
          <a:prstGeom prst="rect">
            <a:avLst/>
          </a:prstGeom>
        </p:spPr>
        <p:txBody>
          <a:bodyPr spcFirstLastPara="1" wrap="square" lIns="91425" tIns="91425" rIns="91425" bIns="91425" anchor="t" anchorCtr="0"/>
          <a:lstStyle>
            <a:lvl1pPr marL="457200" lvl="0" indent="-457200" algn="ctr" rtl="0">
              <a:spcBef>
                <a:spcPts val="600"/>
              </a:spcBef>
              <a:spcAft>
                <a:spcPts val="0"/>
              </a:spcAft>
              <a:buClr>
                <a:srgbClr val="263238"/>
              </a:buClr>
              <a:buSzPts val="3600"/>
              <a:buChar char="◎"/>
              <a:defRPr sz="3600" i="1"/>
            </a:lvl1pPr>
            <a:lvl2pPr marL="914400" lvl="1" indent="-457200" algn="ctr" rtl="0">
              <a:spcBef>
                <a:spcPts val="0"/>
              </a:spcBef>
              <a:spcAft>
                <a:spcPts val="0"/>
              </a:spcAft>
              <a:buClr>
                <a:srgbClr val="263238"/>
              </a:buClr>
              <a:buSzPts val="3600"/>
              <a:buChar char="○"/>
              <a:defRPr sz="3600" i="1"/>
            </a:lvl2pPr>
            <a:lvl3pPr marL="1371600" lvl="2" indent="-457200" algn="ctr" rtl="0">
              <a:spcBef>
                <a:spcPts val="0"/>
              </a:spcBef>
              <a:spcAft>
                <a:spcPts val="0"/>
              </a:spcAft>
              <a:buClr>
                <a:srgbClr val="263238"/>
              </a:buClr>
              <a:buSzPts val="3600"/>
              <a:buChar char="◉"/>
              <a:defRPr sz="3600" i="1"/>
            </a:lvl3pPr>
            <a:lvl4pPr marL="1828800" lvl="3" indent="-457200" algn="ctr" rtl="0">
              <a:spcBef>
                <a:spcPts val="0"/>
              </a:spcBef>
              <a:spcAft>
                <a:spcPts val="0"/>
              </a:spcAft>
              <a:buClr>
                <a:srgbClr val="263238"/>
              </a:buClr>
              <a:buSzPts val="3600"/>
              <a:buChar char="●"/>
              <a:defRPr sz="3600" i="1"/>
            </a:lvl4pPr>
            <a:lvl5pPr marL="2286000" lvl="4" indent="-457200" algn="ctr" rtl="0">
              <a:spcBef>
                <a:spcPts val="0"/>
              </a:spcBef>
              <a:spcAft>
                <a:spcPts val="0"/>
              </a:spcAft>
              <a:buClr>
                <a:srgbClr val="263238"/>
              </a:buClr>
              <a:buSzPts val="3600"/>
              <a:buChar char="○"/>
              <a:defRPr sz="3600" i="1"/>
            </a:lvl5pPr>
            <a:lvl6pPr marL="2743200" lvl="5" indent="-457200" algn="ctr" rtl="0">
              <a:spcBef>
                <a:spcPts val="0"/>
              </a:spcBef>
              <a:spcAft>
                <a:spcPts val="0"/>
              </a:spcAft>
              <a:buClr>
                <a:srgbClr val="263238"/>
              </a:buClr>
              <a:buSzPts val="3600"/>
              <a:buChar char="■"/>
              <a:defRPr sz="3600" i="1"/>
            </a:lvl6pPr>
            <a:lvl7pPr marL="3200400" lvl="6" indent="-457200" algn="ctr" rtl="0">
              <a:spcBef>
                <a:spcPts val="0"/>
              </a:spcBef>
              <a:spcAft>
                <a:spcPts val="0"/>
              </a:spcAft>
              <a:buClr>
                <a:srgbClr val="263238"/>
              </a:buClr>
              <a:buSzPts val="3600"/>
              <a:buChar char="●"/>
              <a:defRPr sz="3600" i="1"/>
            </a:lvl7pPr>
            <a:lvl8pPr marL="3657600" lvl="7" indent="-457200" algn="ctr" rtl="0">
              <a:spcBef>
                <a:spcPts val="0"/>
              </a:spcBef>
              <a:spcAft>
                <a:spcPts val="0"/>
              </a:spcAft>
              <a:buClr>
                <a:srgbClr val="263238"/>
              </a:buClr>
              <a:buSzPts val="3600"/>
              <a:buChar char="○"/>
              <a:defRPr sz="3600" i="1"/>
            </a:lvl8pPr>
            <a:lvl9pPr marL="4114800" lvl="8" indent="-457200" algn="ctr">
              <a:spcBef>
                <a:spcPts val="0"/>
              </a:spcBef>
              <a:spcAft>
                <a:spcPts val="0"/>
              </a:spcAft>
              <a:buClr>
                <a:srgbClr val="263238"/>
              </a:buClr>
              <a:buSzPts val="3600"/>
              <a:buChar char="■"/>
              <a:defRPr sz="3600" i="1"/>
            </a:lvl9pPr>
          </a:lstStyle>
          <a:p>
            <a:endParaRPr/>
          </a:p>
        </p:txBody>
      </p:sp>
      <p:cxnSp>
        <p:nvCxnSpPr>
          <p:cNvPr id="32" name="Google Shape;32;p4"/>
          <p:cNvCxnSpPr>
            <a:endCxn id="33" idx="1"/>
          </p:cNvCxnSpPr>
          <p:nvPr/>
        </p:nvCxnSpPr>
        <p:spPr>
          <a:xfrm>
            <a:off x="3742095" y="653985"/>
            <a:ext cx="443400" cy="271800"/>
          </a:xfrm>
          <a:prstGeom prst="straightConnector1">
            <a:avLst/>
          </a:prstGeom>
          <a:noFill/>
          <a:ln w="9525" cap="flat" cmpd="sng">
            <a:solidFill>
              <a:srgbClr val="CFD8DC"/>
            </a:solidFill>
            <a:prstDash val="solid"/>
            <a:round/>
            <a:headEnd type="none" w="med" len="med"/>
            <a:tailEnd type="none" w="med" len="med"/>
          </a:ln>
        </p:spPr>
      </p:cxnSp>
      <p:cxnSp>
        <p:nvCxnSpPr>
          <p:cNvPr id="34" name="Google Shape;34;p4"/>
          <p:cNvCxnSpPr/>
          <p:nvPr/>
        </p:nvCxnSpPr>
        <p:spPr>
          <a:xfrm rot="10800000">
            <a:off x="4114800" y="202114"/>
            <a:ext cx="457200" cy="603600"/>
          </a:xfrm>
          <a:prstGeom prst="straightConnector1">
            <a:avLst/>
          </a:prstGeom>
          <a:noFill/>
          <a:ln w="9525" cap="flat" cmpd="sng">
            <a:solidFill>
              <a:srgbClr val="CFD8DC"/>
            </a:solidFill>
            <a:prstDash val="solid"/>
            <a:round/>
            <a:headEnd type="none" w="med" len="med"/>
            <a:tailEnd type="none" w="med" len="med"/>
          </a:ln>
        </p:spPr>
      </p:cxnSp>
      <p:cxnSp>
        <p:nvCxnSpPr>
          <p:cNvPr id="35" name="Google Shape;35;p4"/>
          <p:cNvCxnSpPr/>
          <p:nvPr/>
        </p:nvCxnSpPr>
        <p:spPr>
          <a:xfrm rot="10800000" flipH="1">
            <a:off x="4749075" y="564919"/>
            <a:ext cx="95100" cy="261600"/>
          </a:xfrm>
          <a:prstGeom prst="straightConnector1">
            <a:avLst/>
          </a:prstGeom>
          <a:noFill/>
          <a:ln w="9525" cap="flat" cmpd="sng">
            <a:solidFill>
              <a:srgbClr val="CFD8DC"/>
            </a:solidFill>
            <a:prstDash val="solid"/>
            <a:round/>
            <a:headEnd type="none" w="med" len="med"/>
            <a:tailEnd type="none" w="med" len="med"/>
          </a:ln>
        </p:spPr>
      </p:cxnSp>
      <p:sp>
        <p:nvSpPr>
          <p:cNvPr id="36" name="Google Shape;36;p4"/>
          <p:cNvSpPr txBox="1">
            <a:spLocks noGrp="1"/>
          </p:cNvSpPr>
          <p:nvPr>
            <p:ph type="sldNum" idx="12"/>
          </p:nvPr>
        </p:nvSpPr>
        <p:spPr>
          <a:xfrm>
            <a:off x="-87" y="4749844"/>
            <a:ext cx="91440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1">
  <p:cSld name="TITLE_1_1_1">
    <p:spTree>
      <p:nvGrpSpPr>
        <p:cNvPr id="1" name="Shape 37"/>
        <p:cNvGrpSpPr/>
        <p:nvPr/>
      </p:nvGrpSpPr>
      <p:grpSpPr>
        <a:xfrm>
          <a:off x="0" y="0"/>
          <a:ext cx="0" cy="0"/>
          <a:chOff x="0" y="0"/>
          <a:chExt cx="0" cy="0"/>
        </a:xfrm>
      </p:grpSpPr>
      <p:pic>
        <p:nvPicPr>
          <p:cNvPr id="38" name="Google Shape;38;p5" descr="connections-05.png"/>
          <p:cNvPicPr preferRelativeResize="0"/>
          <p:nvPr/>
        </p:nvPicPr>
        <p:blipFill>
          <a:blip r:embed="rId2">
            <a:alphaModFix/>
          </a:blip>
          <a:stretch>
            <a:fillRect/>
          </a:stretch>
        </p:blipFill>
        <p:spPr>
          <a:xfrm rot="10800000" flipH="1">
            <a:off x="5945" y="-1"/>
            <a:ext cx="6849083" cy="5143501"/>
          </a:xfrm>
          <a:prstGeom prst="rect">
            <a:avLst/>
          </a:prstGeom>
          <a:noFill/>
          <a:ln>
            <a:noFill/>
          </a:ln>
        </p:spPr>
      </p:pic>
      <p:sp>
        <p:nvSpPr>
          <p:cNvPr id="39" name="Google Shape;39;p5"/>
          <p:cNvSpPr txBox="1">
            <a:spLocks noGrp="1"/>
          </p:cNvSpPr>
          <p:nvPr>
            <p:ph type="body" idx="1"/>
          </p:nvPr>
        </p:nvSpPr>
        <p:spPr>
          <a:xfrm>
            <a:off x="1215300" y="1876050"/>
            <a:ext cx="6713400" cy="819900"/>
          </a:xfrm>
          <a:prstGeom prst="rect">
            <a:avLst/>
          </a:prstGeom>
        </p:spPr>
        <p:txBody>
          <a:bodyPr spcFirstLastPara="1" wrap="square" lIns="91425" tIns="91425" rIns="91425" bIns="91425" anchor="t" anchorCtr="0"/>
          <a:lstStyle>
            <a:lvl1pPr marL="457200" lvl="0" indent="-457200" algn="ctr" rtl="0">
              <a:spcBef>
                <a:spcPts val="600"/>
              </a:spcBef>
              <a:spcAft>
                <a:spcPts val="0"/>
              </a:spcAft>
              <a:buClr>
                <a:srgbClr val="263238"/>
              </a:buClr>
              <a:buSzPts val="3600"/>
              <a:buChar char="◎"/>
              <a:defRPr sz="3600" i="1"/>
            </a:lvl1pPr>
            <a:lvl2pPr marL="914400" lvl="1" indent="-457200" algn="ctr" rtl="0">
              <a:spcBef>
                <a:spcPts val="0"/>
              </a:spcBef>
              <a:spcAft>
                <a:spcPts val="0"/>
              </a:spcAft>
              <a:buClr>
                <a:srgbClr val="263238"/>
              </a:buClr>
              <a:buSzPts val="3600"/>
              <a:buChar char="○"/>
              <a:defRPr sz="3600" i="1"/>
            </a:lvl2pPr>
            <a:lvl3pPr marL="1371600" lvl="2" indent="-457200" algn="ctr" rtl="0">
              <a:spcBef>
                <a:spcPts val="0"/>
              </a:spcBef>
              <a:spcAft>
                <a:spcPts val="0"/>
              </a:spcAft>
              <a:buClr>
                <a:srgbClr val="263238"/>
              </a:buClr>
              <a:buSzPts val="3600"/>
              <a:buChar char="◉"/>
              <a:defRPr sz="3600" i="1"/>
            </a:lvl3pPr>
            <a:lvl4pPr marL="1828800" lvl="3" indent="-457200" algn="ctr" rtl="0">
              <a:spcBef>
                <a:spcPts val="0"/>
              </a:spcBef>
              <a:spcAft>
                <a:spcPts val="0"/>
              </a:spcAft>
              <a:buClr>
                <a:srgbClr val="263238"/>
              </a:buClr>
              <a:buSzPts val="3600"/>
              <a:buChar char="●"/>
              <a:defRPr sz="3600" i="1"/>
            </a:lvl4pPr>
            <a:lvl5pPr marL="2286000" lvl="4" indent="-457200" algn="ctr" rtl="0">
              <a:spcBef>
                <a:spcPts val="0"/>
              </a:spcBef>
              <a:spcAft>
                <a:spcPts val="0"/>
              </a:spcAft>
              <a:buClr>
                <a:srgbClr val="263238"/>
              </a:buClr>
              <a:buSzPts val="3600"/>
              <a:buChar char="○"/>
              <a:defRPr sz="3600" i="1"/>
            </a:lvl5pPr>
            <a:lvl6pPr marL="2743200" lvl="5" indent="-457200" algn="ctr" rtl="0">
              <a:spcBef>
                <a:spcPts val="0"/>
              </a:spcBef>
              <a:spcAft>
                <a:spcPts val="0"/>
              </a:spcAft>
              <a:buClr>
                <a:srgbClr val="263238"/>
              </a:buClr>
              <a:buSzPts val="3600"/>
              <a:buChar char="■"/>
              <a:defRPr sz="3600" i="1"/>
            </a:lvl6pPr>
            <a:lvl7pPr marL="3200400" lvl="6" indent="-457200" algn="ctr" rtl="0">
              <a:spcBef>
                <a:spcPts val="0"/>
              </a:spcBef>
              <a:spcAft>
                <a:spcPts val="0"/>
              </a:spcAft>
              <a:buClr>
                <a:srgbClr val="263238"/>
              </a:buClr>
              <a:buSzPts val="3600"/>
              <a:buChar char="●"/>
              <a:defRPr sz="3600" i="1"/>
            </a:lvl7pPr>
            <a:lvl8pPr marL="3657600" lvl="7" indent="-457200" algn="ctr" rtl="0">
              <a:spcBef>
                <a:spcPts val="0"/>
              </a:spcBef>
              <a:spcAft>
                <a:spcPts val="0"/>
              </a:spcAft>
              <a:buClr>
                <a:srgbClr val="263238"/>
              </a:buClr>
              <a:buSzPts val="3600"/>
              <a:buChar char="○"/>
              <a:defRPr sz="3600" i="1"/>
            </a:lvl8pPr>
            <a:lvl9pPr marL="4114800" lvl="8" indent="-457200" algn="ctr" rtl="0">
              <a:spcBef>
                <a:spcPts val="0"/>
              </a:spcBef>
              <a:spcAft>
                <a:spcPts val="0"/>
              </a:spcAft>
              <a:buClr>
                <a:srgbClr val="263238"/>
              </a:buClr>
              <a:buSzPts val="3600"/>
              <a:buChar char="■"/>
              <a:defRPr sz="3600" i="1"/>
            </a:lvl9pPr>
          </a:lstStyle>
          <a:p>
            <a:endParaRPr/>
          </a:p>
        </p:txBody>
      </p:sp>
      <p:grpSp>
        <p:nvGrpSpPr>
          <p:cNvPr id="40" name="Google Shape;40;p5"/>
          <p:cNvGrpSpPr/>
          <p:nvPr/>
        </p:nvGrpSpPr>
        <p:grpSpPr>
          <a:xfrm>
            <a:off x="3593400" y="805714"/>
            <a:ext cx="1957200" cy="819900"/>
            <a:chOff x="3593400" y="1760085"/>
            <a:chExt cx="1957200" cy="1093200"/>
          </a:xfrm>
        </p:grpSpPr>
        <p:sp>
          <p:nvSpPr>
            <p:cNvPr id="41" name="Google Shape;41;p5"/>
            <p:cNvSpPr txBox="1"/>
            <p:nvPr/>
          </p:nvSpPr>
          <p:spPr>
            <a:xfrm>
              <a:off x="3593400" y="1872097"/>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0091EA"/>
                  </a:solidFill>
                  <a:latin typeface="Source Sans Pro"/>
                  <a:ea typeface="Source Sans Pro"/>
                  <a:cs typeface="Source Sans Pro"/>
                  <a:sym typeface="Source Sans Pro"/>
                </a:rPr>
                <a:t>“</a:t>
              </a:r>
              <a:endParaRPr sz="6000" b="1">
                <a:solidFill>
                  <a:srgbClr val="0091EA"/>
                </a:solidFill>
                <a:latin typeface="Source Sans Pro"/>
                <a:ea typeface="Source Sans Pro"/>
                <a:cs typeface="Source Sans Pro"/>
                <a:sym typeface="Source Sans Pro"/>
              </a:endParaRPr>
            </a:p>
          </p:txBody>
        </p:sp>
        <p:sp>
          <p:nvSpPr>
            <p:cNvPr id="42" name="Google Shape;42;p5"/>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4" name="Google Shape;44;p5"/>
          <p:cNvCxnSpPr>
            <a:endCxn id="42" idx="1"/>
          </p:cNvCxnSpPr>
          <p:nvPr/>
        </p:nvCxnSpPr>
        <p:spPr>
          <a:xfrm>
            <a:off x="3742095" y="653985"/>
            <a:ext cx="443400" cy="271800"/>
          </a:xfrm>
          <a:prstGeom prst="straightConnector1">
            <a:avLst/>
          </a:prstGeom>
          <a:noFill/>
          <a:ln w="9525" cap="flat" cmpd="sng">
            <a:solidFill>
              <a:srgbClr val="CFD8DC"/>
            </a:solidFill>
            <a:prstDash val="solid"/>
            <a:round/>
            <a:headEnd type="none" w="med" len="med"/>
            <a:tailEnd type="none" w="med" len="med"/>
          </a:ln>
        </p:spPr>
      </p:cxnSp>
      <p:cxnSp>
        <p:nvCxnSpPr>
          <p:cNvPr id="45" name="Google Shape;45;p5"/>
          <p:cNvCxnSpPr/>
          <p:nvPr/>
        </p:nvCxnSpPr>
        <p:spPr>
          <a:xfrm rot="10800000">
            <a:off x="4114800" y="202414"/>
            <a:ext cx="457200" cy="603300"/>
          </a:xfrm>
          <a:prstGeom prst="straightConnector1">
            <a:avLst/>
          </a:prstGeom>
          <a:noFill/>
          <a:ln w="9525" cap="flat" cmpd="sng">
            <a:solidFill>
              <a:srgbClr val="CFD8DC"/>
            </a:solidFill>
            <a:prstDash val="solid"/>
            <a:round/>
            <a:headEnd type="none" w="med" len="med"/>
            <a:tailEnd type="none" w="med" len="med"/>
          </a:ln>
        </p:spPr>
      </p:cxnSp>
      <p:cxnSp>
        <p:nvCxnSpPr>
          <p:cNvPr id="46" name="Google Shape;46;p5"/>
          <p:cNvCxnSpPr/>
          <p:nvPr/>
        </p:nvCxnSpPr>
        <p:spPr>
          <a:xfrm rot="10800000" flipH="1">
            <a:off x="4749075" y="564919"/>
            <a:ext cx="95100" cy="261600"/>
          </a:xfrm>
          <a:prstGeom prst="straightConnector1">
            <a:avLst/>
          </a:prstGeom>
          <a:noFill/>
          <a:ln w="9525" cap="flat" cmpd="sng">
            <a:solidFill>
              <a:srgbClr val="CFD8DC"/>
            </a:solidFill>
            <a:prstDash val="solid"/>
            <a:round/>
            <a:headEnd type="none" w="med" len="med"/>
            <a:tailEnd type="none" w="med" len="med"/>
          </a:ln>
        </p:spPr>
      </p:cxnSp>
      <p:sp>
        <p:nvSpPr>
          <p:cNvPr id="47" name="Google Shape;47;p5"/>
          <p:cNvSpPr txBox="1">
            <a:spLocks noGrp="1"/>
          </p:cNvSpPr>
          <p:nvPr>
            <p:ph type="sldNum" idx="12"/>
          </p:nvPr>
        </p:nvSpPr>
        <p:spPr>
          <a:xfrm>
            <a:off x="-87" y="4749844"/>
            <a:ext cx="91440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0" name="Google Shape;50;p6"/>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51" name="Google Shape;51;p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4" name="Google Shape;54;p7"/>
          <p:cNvSpPr txBox="1">
            <a:spLocks noGrp="1"/>
          </p:cNvSpPr>
          <p:nvPr>
            <p:ph type="body" idx="1"/>
          </p:nvPr>
        </p:nvSpPr>
        <p:spPr>
          <a:xfrm>
            <a:off x="786137" y="1200150"/>
            <a:ext cx="3675300" cy="37257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55" name="Google Shape;55;p7"/>
          <p:cNvSpPr txBox="1">
            <a:spLocks noGrp="1"/>
          </p:cNvSpPr>
          <p:nvPr>
            <p:ph type="body" idx="2"/>
          </p:nvPr>
        </p:nvSpPr>
        <p:spPr>
          <a:xfrm>
            <a:off x="4682659" y="1200150"/>
            <a:ext cx="3675300" cy="37257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56" name="Google Shape;56;p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59" name="Google Shape;59;p8"/>
          <p:cNvSpPr txBox="1">
            <a:spLocks noGrp="1"/>
          </p:cNvSpPr>
          <p:nvPr>
            <p:ph type="body" idx="1"/>
          </p:nvPr>
        </p:nvSpPr>
        <p:spPr>
          <a:xfrm>
            <a:off x="786150"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60" name="Google Shape;60;p8"/>
          <p:cNvSpPr txBox="1">
            <a:spLocks noGrp="1"/>
          </p:cNvSpPr>
          <p:nvPr>
            <p:ph type="body" idx="2"/>
          </p:nvPr>
        </p:nvSpPr>
        <p:spPr>
          <a:xfrm>
            <a:off x="3329992"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61" name="Google Shape;61;p8"/>
          <p:cNvSpPr txBox="1">
            <a:spLocks noGrp="1"/>
          </p:cNvSpPr>
          <p:nvPr>
            <p:ph type="body" idx="3"/>
          </p:nvPr>
        </p:nvSpPr>
        <p:spPr>
          <a:xfrm>
            <a:off x="5873834" y="1200150"/>
            <a:ext cx="2419800" cy="372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62" name="Google Shape;62;p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65" name="Google Shape;65;p9"/>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457200" y="4055343"/>
            <a:ext cx="8229600" cy="3687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68" name="Google Shape;68;p10"/>
          <p:cNvSpPr txBox="1">
            <a:spLocks noGrp="1"/>
          </p:cNvSpPr>
          <p:nvPr>
            <p:ph type="sldNum" idx="12"/>
          </p:nvPr>
        </p:nvSpPr>
        <p:spPr>
          <a:xfrm>
            <a:off x="-92" y="4749844"/>
            <a:ext cx="91440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1pPr>
            <a:lvl2pPr lvl="1">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2pPr>
            <a:lvl3pPr lvl="2">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3pPr>
            <a:lvl4pPr lvl="3">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4pPr>
            <a:lvl5pPr lvl="4">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5pPr>
            <a:lvl6pPr lvl="5">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6pPr>
            <a:lvl7pPr lvl="6">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7pPr>
            <a:lvl8pPr lvl="7">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8pPr>
            <a:lvl9pPr lvl="8">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CFD8DC"/>
              </a:buClr>
              <a:buSzPts val="3000"/>
              <a:buFont typeface="Source Sans Pro"/>
              <a:buChar char="◎"/>
              <a:defRPr sz="3000">
                <a:solidFill>
                  <a:srgbClr val="263238"/>
                </a:solidFill>
                <a:latin typeface="Source Sans Pro"/>
                <a:ea typeface="Source Sans Pro"/>
                <a:cs typeface="Source Sans Pro"/>
                <a:sym typeface="Source Sans Pro"/>
              </a:defRPr>
            </a:lvl1pPr>
            <a:lvl2pPr marL="914400" lvl="1" indent="-38100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2pPr>
            <a:lvl3pPr marL="1371600" lvl="2" indent="-38100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3pPr>
            <a:lvl4pPr marL="1828800" lvl="3"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4pPr>
            <a:lvl5pPr marL="2286000" lvl="4"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5pPr>
            <a:lvl6pPr marL="2743200" lvl="5"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6pPr>
            <a:lvl7pPr marL="3200400" lvl="6"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7pPr>
            <a:lvl8pPr marL="3657600" lvl="7"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8pPr>
            <a:lvl9pPr marL="4114800" lvl="8" indent="-34290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rgbClr val="0091EA"/>
                </a:solidFill>
                <a:latin typeface="Source Sans Pro"/>
                <a:ea typeface="Source Sans Pro"/>
                <a:cs typeface="Source Sans Pro"/>
                <a:sym typeface="Source Sans Pro"/>
              </a:defRPr>
            </a:lvl1pPr>
            <a:lvl2pPr lvl="1" algn="r">
              <a:buNone/>
              <a:defRPr sz="1300" b="1">
                <a:solidFill>
                  <a:srgbClr val="0091EA"/>
                </a:solidFill>
                <a:latin typeface="Source Sans Pro"/>
                <a:ea typeface="Source Sans Pro"/>
                <a:cs typeface="Source Sans Pro"/>
                <a:sym typeface="Source Sans Pro"/>
              </a:defRPr>
            </a:lvl2pPr>
            <a:lvl3pPr lvl="2" algn="r">
              <a:buNone/>
              <a:defRPr sz="1300" b="1">
                <a:solidFill>
                  <a:srgbClr val="0091EA"/>
                </a:solidFill>
                <a:latin typeface="Source Sans Pro"/>
                <a:ea typeface="Source Sans Pro"/>
                <a:cs typeface="Source Sans Pro"/>
                <a:sym typeface="Source Sans Pro"/>
              </a:defRPr>
            </a:lvl3pPr>
            <a:lvl4pPr lvl="3" algn="r">
              <a:buNone/>
              <a:defRPr sz="1300" b="1">
                <a:solidFill>
                  <a:srgbClr val="0091EA"/>
                </a:solidFill>
                <a:latin typeface="Source Sans Pro"/>
                <a:ea typeface="Source Sans Pro"/>
                <a:cs typeface="Source Sans Pro"/>
                <a:sym typeface="Source Sans Pro"/>
              </a:defRPr>
            </a:lvl4pPr>
            <a:lvl5pPr lvl="4" algn="r">
              <a:buNone/>
              <a:defRPr sz="1300" b="1">
                <a:solidFill>
                  <a:srgbClr val="0091EA"/>
                </a:solidFill>
                <a:latin typeface="Source Sans Pro"/>
                <a:ea typeface="Source Sans Pro"/>
                <a:cs typeface="Source Sans Pro"/>
                <a:sym typeface="Source Sans Pro"/>
              </a:defRPr>
            </a:lvl5pPr>
            <a:lvl6pPr lvl="5" algn="r">
              <a:buNone/>
              <a:defRPr sz="1300" b="1">
                <a:solidFill>
                  <a:srgbClr val="0091EA"/>
                </a:solidFill>
                <a:latin typeface="Source Sans Pro"/>
                <a:ea typeface="Source Sans Pro"/>
                <a:cs typeface="Source Sans Pro"/>
                <a:sym typeface="Source Sans Pro"/>
              </a:defRPr>
            </a:lvl6pPr>
            <a:lvl7pPr lvl="6" algn="r">
              <a:buNone/>
              <a:defRPr sz="1300" b="1">
                <a:solidFill>
                  <a:srgbClr val="0091EA"/>
                </a:solidFill>
                <a:latin typeface="Source Sans Pro"/>
                <a:ea typeface="Source Sans Pro"/>
                <a:cs typeface="Source Sans Pro"/>
                <a:sym typeface="Source Sans Pro"/>
              </a:defRPr>
            </a:lvl7pPr>
            <a:lvl8pPr lvl="7" algn="r">
              <a:buNone/>
              <a:defRPr sz="1300" b="1">
                <a:solidFill>
                  <a:srgbClr val="0091EA"/>
                </a:solidFill>
                <a:latin typeface="Source Sans Pro"/>
                <a:ea typeface="Source Sans Pro"/>
                <a:cs typeface="Source Sans Pro"/>
                <a:sym typeface="Source Sans Pro"/>
              </a:defRPr>
            </a:lvl8pPr>
            <a:lvl9pPr lvl="8" algn="r">
              <a:buNone/>
              <a:defRPr sz="1300" b="1">
                <a:solidFill>
                  <a:srgbClr val="0091EA"/>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lstStyle>
            <a:lvl1pPr lvl="0"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1pPr>
            <a:lvl2pPr lvl="1"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2pPr>
            <a:lvl3pPr lvl="2"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3pPr>
            <a:lvl4pPr lvl="3"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4pPr>
            <a:lvl5pPr lvl="4"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5pPr>
            <a:lvl6pPr lvl="5"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6pPr>
            <a:lvl7pPr lvl="6"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7pPr>
            <a:lvl8pPr lvl="7"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8pPr>
            <a:lvl9pPr lvl="8" rtl="0">
              <a:spcBef>
                <a:spcPts val="0"/>
              </a:spcBef>
              <a:spcAft>
                <a:spcPts val="0"/>
              </a:spcAft>
              <a:buClr>
                <a:srgbClr val="0091EA"/>
              </a:buClr>
              <a:buSzPts val="2000"/>
              <a:buFont typeface="Roboto Slab"/>
              <a:buNone/>
              <a:defRPr sz="2000">
                <a:solidFill>
                  <a:srgbClr val="0091EA"/>
                </a:solidFill>
                <a:latin typeface="Roboto Slab"/>
                <a:ea typeface="Roboto Slab"/>
                <a:cs typeface="Roboto Slab"/>
                <a:sym typeface="Roboto Slab"/>
              </a:defRPr>
            </a:lvl9pPr>
          </a:lstStyle>
          <a:p>
            <a:endParaRPr/>
          </a:p>
        </p:txBody>
      </p:sp>
      <p:sp>
        <p:nvSpPr>
          <p:cNvPr id="76" name="Google Shape;76;p13"/>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rgbClr val="CFD8DC"/>
              </a:buClr>
              <a:buSzPts val="3000"/>
              <a:buFont typeface="Source Sans Pro"/>
              <a:buChar char="◎"/>
              <a:defRPr sz="3000">
                <a:solidFill>
                  <a:srgbClr val="263238"/>
                </a:solidFill>
                <a:latin typeface="Source Sans Pro"/>
                <a:ea typeface="Source Sans Pro"/>
                <a:cs typeface="Source Sans Pro"/>
                <a:sym typeface="Source Sans Pro"/>
              </a:defRPr>
            </a:lvl1pPr>
            <a:lvl2pPr marL="914400" lvl="1" indent="-381000" rtl="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2pPr>
            <a:lvl3pPr marL="1371600" lvl="2" indent="-381000" rtl="0">
              <a:spcBef>
                <a:spcPts val="0"/>
              </a:spcBef>
              <a:spcAft>
                <a:spcPts val="0"/>
              </a:spcAft>
              <a:buClr>
                <a:srgbClr val="CFD8DC"/>
              </a:buClr>
              <a:buSzPts val="2400"/>
              <a:buFont typeface="Source Sans Pro"/>
              <a:buChar char="◉"/>
              <a:defRPr sz="2400">
                <a:solidFill>
                  <a:srgbClr val="263238"/>
                </a:solidFill>
                <a:latin typeface="Source Sans Pro"/>
                <a:ea typeface="Source Sans Pro"/>
                <a:cs typeface="Source Sans Pro"/>
                <a:sym typeface="Source Sans Pro"/>
              </a:defRPr>
            </a:lvl3pPr>
            <a:lvl4pPr marL="1828800" lvl="3"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4pPr>
            <a:lvl5pPr marL="2286000" lvl="4"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5pPr>
            <a:lvl6pPr marL="2743200" lvl="5"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6pPr>
            <a:lvl7pPr marL="3200400" lvl="6"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7pPr>
            <a:lvl8pPr marL="3657600" lvl="7"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8pPr>
            <a:lvl9pPr marL="4114800" lvl="8" indent="-342900" rtl="0">
              <a:spcBef>
                <a:spcPts val="0"/>
              </a:spcBef>
              <a:spcAft>
                <a:spcPts val="0"/>
              </a:spcAft>
              <a:buClr>
                <a:srgbClr val="CFD8DC"/>
              </a:buClr>
              <a:buSzPts val="1800"/>
              <a:buFont typeface="Source Sans Pro"/>
              <a:buChar char="■"/>
              <a:defRPr sz="1800">
                <a:solidFill>
                  <a:srgbClr val="263238"/>
                </a:solidFill>
                <a:latin typeface="Source Sans Pro"/>
                <a:ea typeface="Source Sans Pro"/>
                <a:cs typeface="Source Sans Pro"/>
                <a:sym typeface="Source Sans Pro"/>
              </a:defRPr>
            </a:lvl9pPr>
          </a:lstStyle>
          <a:p>
            <a:endParaRPr/>
          </a:p>
        </p:txBody>
      </p:sp>
      <p:sp>
        <p:nvSpPr>
          <p:cNvPr id="77" name="Google Shape;77;p13"/>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rgbClr val="0091EA"/>
                </a:solidFill>
                <a:latin typeface="Source Sans Pro"/>
                <a:ea typeface="Source Sans Pro"/>
                <a:cs typeface="Source Sans Pro"/>
                <a:sym typeface="Source Sans Pro"/>
              </a:defRPr>
            </a:lvl1pPr>
            <a:lvl2pPr lvl="1" algn="r" rtl="0">
              <a:buNone/>
              <a:defRPr sz="1300" b="1">
                <a:solidFill>
                  <a:srgbClr val="0091EA"/>
                </a:solidFill>
                <a:latin typeface="Source Sans Pro"/>
                <a:ea typeface="Source Sans Pro"/>
                <a:cs typeface="Source Sans Pro"/>
                <a:sym typeface="Source Sans Pro"/>
              </a:defRPr>
            </a:lvl2pPr>
            <a:lvl3pPr lvl="2" algn="r" rtl="0">
              <a:buNone/>
              <a:defRPr sz="1300" b="1">
                <a:solidFill>
                  <a:srgbClr val="0091EA"/>
                </a:solidFill>
                <a:latin typeface="Source Sans Pro"/>
                <a:ea typeface="Source Sans Pro"/>
                <a:cs typeface="Source Sans Pro"/>
                <a:sym typeface="Source Sans Pro"/>
              </a:defRPr>
            </a:lvl3pPr>
            <a:lvl4pPr lvl="3" algn="r" rtl="0">
              <a:buNone/>
              <a:defRPr sz="1300" b="1">
                <a:solidFill>
                  <a:srgbClr val="0091EA"/>
                </a:solidFill>
                <a:latin typeface="Source Sans Pro"/>
                <a:ea typeface="Source Sans Pro"/>
                <a:cs typeface="Source Sans Pro"/>
                <a:sym typeface="Source Sans Pro"/>
              </a:defRPr>
            </a:lvl4pPr>
            <a:lvl5pPr lvl="4" algn="r" rtl="0">
              <a:buNone/>
              <a:defRPr sz="1300" b="1">
                <a:solidFill>
                  <a:srgbClr val="0091EA"/>
                </a:solidFill>
                <a:latin typeface="Source Sans Pro"/>
                <a:ea typeface="Source Sans Pro"/>
                <a:cs typeface="Source Sans Pro"/>
                <a:sym typeface="Source Sans Pro"/>
              </a:defRPr>
            </a:lvl5pPr>
            <a:lvl6pPr lvl="5" algn="r" rtl="0">
              <a:buNone/>
              <a:defRPr sz="1300" b="1">
                <a:solidFill>
                  <a:srgbClr val="0091EA"/>
                </a:solidFill>
                <a:latin typeface="Source Sans Pro"/>
                <a:ea typeface="Source Sans Pro"/>
                <a:cs typeface="Source Sans Pro"/>
                <a:sym typeface="Source Sans Pro"/>
              </a:defRPr>
            </a:lvl6pPr>
            <a:lvl7pPr lvl="6" algn="r" rtl="0">
              <a:buNone/>
              <a:defRPr sz="1300" b="1">
                <a:solidFill>
                  <a:srgbClr val="0091EA"/>
                </a:solidFill>
                <a:latin typeface="Source Sans Pro"/>
                <a:ea typeface="Source Sans Pro"/>
                <a:cs typeface="Source Sans Pro"/>
                <a:sym typeface="Source Sans Pro"/>
              </a:defRPr>
            </a:lvl7pPr>
            <a:lvl8pPr lvl="7" algn="r" rtl="0">
              <a:buNone/>
              <a:defRPr sz="1300" b="1">
                <a:solidFill>
                  <a:srgbClr val="0091EA"/>
                </a:solidFill>
                <a:latin typeface="Source Sans Pro"/>
                <a:ea typeface="Source Sans Pro"/>
                <a:cs typeface="Source Sans Pro"/>
                <a:sym typeface="Source Sans Pro"/>
              </a:defRPr>
            </a:lvl8pPr>
            <a:lvl9pPr lvl="8" algn="r" rtl="0">
              <a:buNone/>
              <a:defRPr sz="1300" b="1">
                <a:solidFill>
                  <a:srgbClr val="0091EA"/>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Brandon-Rozek/rltorch"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arxiv.org/abs/1703.03864" TargetMode="External"/><Relationship Id="rId3" Type="http://schemas.openxmlformats.org/officeDocument/2006/relationships/hyperlink" Target="https://arxiv.org/abs/1606.01540" TargetMode="External"/><Relationship Id="rId7" Type="http://schemas.openxmlformats.org/officeDocument/2006/relationships/hyperlink" Target="https://arxiv.org/abs/1509.02971"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www.cs.toronto.edu/~vmnih/docs/dqn.pdf" TargetMode="External"/><Relationship Id="rId5" Type="http://schemas.openxmlformats.org/officeDocument/2006/relationships/hyperlink" Target="https://papers.nips.cc/paper/1713-policy-gradient-methods-for-reinforcement-learning-with-function-approximation.pdf" TargetMode="External"/><Relationship Id="rId4" Type="http://schemas.openxmlformats.org/officeDocument/2006/relationships/hyperlink" Target="http://www.jmlr.org/papers/v16/geramifard15a.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Lt-KLtkDlh8"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www.slidescarnival.com/" TargetMode="External"/><Relationship Id="rId5" Type="http://schemas.openxmlformats.org/officeDocument/2006/relationships/hyperlink" Target="https://www.youtube.com/watch?v=ZeRGJk7HQGc" TargetMode="External"/><Relationship Id="rId4" Type="http://schemas.openxmlformats.org/officeDocument/2006/relationships/hyperlink" Target="https://www.youtube.com/watch?v=C4MUTIc-NB8"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hackernoon.com/intuitive-rl-intro-to-advantage-actor-critic-a2c-4ff545978752"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hackernoon.com/intuitive-rl-intro-to-advantage-actor-critic-a2c-4ff54597875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ctrTitle"/>
          </p:nvPr>
        </p:nvSpPr>
        <p:spPr>
          <a:xfrm>
            <a:off x="1331575" y="1508663"/>
            <a:ext cx="7224000" cy="1351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rgbClr val="0091EA"/>
                </a:solidFill>
              </a:rPr>
              <a:t>QEP: The Q-Value Policy Evaluation Algorithm​</a:t>
            </a:r>
            <a:endParaRPr sz="3600">
              <a:solidFill>
                <a:srgbClr val="0091EA"/>
              </a:solidFill>
            </a:endParaRPr>
          </a:p>
        </p:txBody>
      </p:sp>
      <p:sp>
        <p:nvSpPr>
          <p:cNvPr id="140" name="Google Shape;140;p24"/>
          <p:cNvSpPr txBox="1"/>
          <p:nvPr/>
        </p:nvSpPr>
        <p:spPr>
          <a:xfrm>
            <a:off x="1331575" y="2860169"/>
            <a:ext cx="5325300" cy="68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Roboto Slab"/>
                <a:ea typeface="Roboto Slab"/>
                <a:cs typeface="Roboto Slab"/>
                <a:sym typeface="Roboto Slab"/>
              </a:rPr>
              <a:t>Brandon Rozek​</a:t>
            </a:r>
            <a:endParaRPr sz="1800">
              <a:solidFill>
                <a:schemeClr val="dk1"/>
              </a:solidFill>
              <a:latin typeface="Roboto Slab"/>
              <a:ea typeface="Roboto Slab"/>
              <a:cs typeface="Roboto Slab"/>
              <a:sym typeface="Roboto Slab"/>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Roboto Slab"/>
                <a:ea typeface="Roboto Slab"/>
                <a:cs typeface="Roboto Slab"/>
                <a:sym typeface="Roboto Slab"/>
              </a:rPr>
              <a:t>Advisor: Dr. Ron Zacharski​</a:t>
            </a:r>
            <a:endParaRPr sz="1800">
              <a:latin typeface="Roboto Slab"/>
              <a:ea typeface="Roboto Slab"/>
              <a:cs typeface="Roboto Slab"/>
              <a:sym typeface="Roboto Slab"/>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p:nvPr/>
        </p:nvSpPr>
        <p:spPr>
          <a:xfrm>
            <a:off x="4758400" y="1744300"/>
            <a:ext cx="3681000" cy="1986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200">
                <a:solidFill>
                  <a:srgbClr val="263238"/>
                </a:solidFill>
                <a:latin typeface="Source Sans Pro"/>
                <a:ea typeface="Source Sans Pro"/>
                <a:cs typeface="Source Sans Pro"/>
                <a:sym typeface="Source Sans Pro"/>
              </a:rPr>
              <a:t>Policy-based Methods​</a:t>
            </a:r>
            <a:endParaRPr sz="2200">
              <a:solidFill>
                <a:srgbClr val="263238"/>
              </a:solidFill>
              <a:latin typeface="Source Sans Pro"/>
              <a:ea typeface="Source Sans Pro"/>
              <a:cs typeface="Source Sans Pro"/>
              <a:sym typeface="Source Sans Pro"/>
            </a:endParaRPr>
          </a:p>
          <a:p>
            <a:pPr marL="0" lvl="0" indent="0" algn="l" rtl="0">
              <a:spcBef>
                <a:spcPts val="600"/>
              </a:spcBef>
              <a:spcAft>
                <a:spcPts val="0"/>
              </a:spcAft>
              <a:buClr>
                <a:schemeClr val="dk1"/>
              </a:buClr>
              <a:buSzPts val="1100"/>
              <a:buFont typeface="Arial"/>
              <a:buNone/>
            </a:pPr>
            <a:r>
              <a:rPr lang="en" sz="2200">
                <a:solidFill>
                  <a:srgbClr val="263238"/>
                </a:solidFill>
                <a:latin typeface="Source Sans Pro"/>
                <a:ea typeface="Source Sans Pro"/>
                <a:cs typeface="Source Sans Pro"/>
                <a:sym typeface="Source Sans Pro"/>
              </a:rPr>
              <a:t>        Sample Inefficient​</a:t>
            </a:r>
            <a:endParaRPr sz="2200">
              <a:solidFill>
                <a:srgbClr val="263238"/>
              </a:solidFill>
              <a:latin typeface="Source Sans Pro"/>
              <a:ea typeface="Source Sans Pro"/>
              <a:cs typeface="Source Sans Pro"/>
              <a:sym typeface="Source Sans Pro"/>
            </a:endParaRPr>
          </a:p>
          <a:p>
            <a:pPr marL="0" lvl="0" indent="0" algn="l" rtl="0">
              <a:spcBef>
                <a:spcPts val="600"/>
              </a:spcBef>
              <a:spcAft>
                <a:spcPts val="0"/>
              </a:spcAft>
              <a:buClr>
                <a:schemeClr val="dk1"/>
              </a:buClr>
              <a:buSzPts val="1100"/>
              <a:buFont typeface="Arial"/>
              <a:buNone/>
            </a:pPr>
            <a:r>
              <a:rPr lang="en" sz="2200">
                <a:solidFill>
                  <a:srgbClr val="263238"/>
                </a:solidFill>
                <a:latin typeface="Source Sans Pro"/>
                <a:ea typeface="Source Sans Pro"/>
                <a:cs typeface="Source Sans Pro"/>
                <a:sym typeface="Source Sans Pro"/>
              </a:rPr>
              <a:t>        Convergence guarantees​</a:t>
            </a:r>
            <a:endParaRPr sz="2200">
              <a:solidFill>
                <a:srgbClr val="263238"/>
              </a:solidFill>
              <a:latin typeface="Source Sans Pro"/>
              <a:ea typeface="Source Sans Pro"/>
              <a:cs typeface="Source Sans Pro"/>
              <a:sym typeface="Source Sans Pro"/>
            </a:endParaRPr>
          </a:p>
          <a:p>
            <a:pPr marL="457200" lvl="0" indent="-368300" algn="l" rtl="0">
              <a:spcBef>
                <a:spcPts val="600"/>
              </a:spcBef>
              <a:spcAft>
                <a:spcPts val="0"/>
              </a:spcAft>
              <a:buClr>
                <a:srgbClr val="CFD8DC"/>
              </a:buClr>
              <a:buSzPts val="2200"/>
              <a:buFont typeface="Source Sans Pro"/>
              <a:buChar char="◎"/>
            </a:pPr>
            <a:r>
              <a:rPr lang="en" sz="2200">
                <a:solidFill>
                  <a:srgbClr val="263238"/>
                </a:solidFill>
                <a:latin typeface="Source Sans Pro"/>
                <a:ea typeface="Source Sans Pro"/>
                <a:cs typeface="Source Sans Pro"/>
                <a:sym typeface="Source Sans Pro"/>
              </a:rPr>
              <a:t>Stochastic​</a:t>
            </a:r>
            <a:endParaRPr>
              <a:latin typeface="Source Sans Pro"/>
              <a:ea typeface="Source Sans Pro"/>
              <a:cs typeface="Source Sans Pro"/>
              <a:sym typeface="Source Sans Pro"/>
            </a:endParaRPr>
          </a:p>
        </p:txBody>
      </p:sp>
      <p:sp>
        <p:nvSpPr>
          <p:cNvPr id="213" name="Google Shape;213;p33"/>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Pros/Cons</a:t>
            </a:r>
            <a:endParaRPr sz="3000" b="1">
              <a:solidFill>
                <a:srgbClr val="0091EA"/>
              </a:solidFill>
              <a:latin typeface="Roboto Slab"/>
              <a:ea typeface="Roboto Slab"/>
              <a:cs typeface="Roboto Slab"/>
              <a:sym typeface="Roboto Slab"/>
            </a:endParaRPr>
          </a:p>
        </p:txBody>
      </p:sp>
      <p:sp>
        <p:nvSpPr>
          <p:cNvPr id="214" name="Google Shape;214;p33"/>
          <p:cNvSpPr txBox="1">
            <a:spLocks noGrp="1"/>
          </p:cNvSpPr>
          <p:nvPr>
            <p:ph type="body" idx="1"/>
          </p:nvPr>
        </p:nvSpPr>
        <p:spPr>
          <a:xfrm>
            <a:off x="538800" y="1720400"/>
            <a:ext cx="3899100" cy="1928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200"/>
              <a:t>Value-based Methods​</a:t>
            </a:r>
            <a:endParaRPr sz="2200"/>
          </a:p>
          <a:p>
            <a:pPr marL="0" lvl="0" indent="0" algn="l" rtl="0">
              <a:spcBef>
                <a:spcPts val="600"/>
              </a:spcBef>
              <a:spcAft>
                <a:spcPts val="0"/>
              </a:spcAft>
              <a:buClr>
                <a:schemeClr val="dk1"/>
              </a:buClr>
              <a:buSzPts val="1100"/>
              <a:buFont typeface="Arial"/>
              <a:buNone/>
            </a:pPr>
            <a:r>
              <a:rPr lang="en" sz="2200"/>
              <a:t>        Sample Efficient​</a:t>
            </a:r>
            <a:endParaRPr sz="2200"/>
          </a:p>
          <a:p>
            <a:pPr marL="0" lvl="0" indent="0" algn="l" rtl="0">
              <a:spcBef>
                <a:spcPts val="600"/>
              </a:spcBef>
              <a:spcAft>
                <a:spcPts val="0"/>
              </a:spcAft>
              <a:buClr>
                <a:schemeClr val="dk1"/>
              </a:buClr>
              <a:buSzPts val="1100"/>
              <a:buFont typeface="Arial"/>
              <a:buNone/>
            </a:pPr>
            <a:r>
              <a:rPr lang="en" sz="2200"/>
              <a:t>        No convergence guarantees​</a:t>
            </a:r>
            <a:endParaRPr sz="2200"/>
          </a:p>
          <a:p>
            <a:pPr marL="457200" lvl="0" indent="-368300" algn="l" rtl="0">
              <a:spcBef>
                <a:spcPts val="600"/>
              </a:spcBef>
              <a:spcAft>
                <a:spcPts val="0"/>
              </a:spcAft>
              <a:buSzPts val="2200"/>
              <a:buChar char="◎"/>
            </a:pPr>
            <a:r>
              <a:rPr lang="en" sz="2200"/>
              <a:t>Deterministic​</a:t>
            </a:r>
            <a:endParaRPr sz="2200"/>
          </a:p>
        </p:txBody>
      </p:sp>
      <p:sp>
        <p:nvSpPr>
          <p:cNvPr id="215" name="Google Shape;215;p3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216" name="Google Shape;216;p33"/>
          <p:cNvPicPr preferRelativeResize="0"/>
          <p:nvPr/>
        </p:nvPicPr>
        <p:blipFill>
          <a:blip r:embed="rId3">
            <a:alphaModFix/>
          </a:blip>
          <a:stretch>
            <a:fillRect/>
          </a:stretch>
        </p:blipFill>
        <p:spPr>
          <a:xfrm>
            <a:off x="591899" y="2368556"/>
            <a:ext cx="305231" cy="232388"/>
          </a:xfrm>
          <a:prstGeom prst="rect">
            <a:avLst/>
          </a:prstGeom>
          <a:noFill/>
          <a:ln>
            <a:noFill/>
          </a:ln>
        </p:spPr>
      </p:pic>
      <p:pic>
        <p:nvPicPr>
          <p:cNvPr id="217" name="Google Shape;217;p33"/>
          <p:cNvPicPr preferRelativeResize="0"/>
          <p:nvPr/>
        </p:nvPicPr>
        <p:blipFill>
          <a:blip r:embed="rId3">
            <a:alphaModFix/>
          </a:blip>
          <a:stretch>
            <a:fillRect/>
          </a:stretch>
        </p:blipFill>
        <p:spPr>
          <a:xfrm>
            <a:off x="4839324" y="2775856"/>
            <a:ext cx="305231" cy="232388"/>
          </a:xfrm>
          <a:prstGeom prst="rect">
            <a:avLst/>
          </a:prstGeom>
          <a:noFill/>
          <a:ln>
            <a:noFill/>
          </a:ln>
        </p:spPr>
      </p:pic>
      <p:pic>
        <p:nvPicPr>
          <p:cNvPr id="218" name="Google Shape;218;p33"/>
          <p:cNvPicPr preferRelativeResize="0"/>
          <p:nvPr/>
        </p:nvPicPr>
        <p:blipFill>
          <a:blip r:embed="rId4">
            <a:alphaModFix/>
          </a:blip>
          <a:stretch>
            <a:fillRect/>
          </a:stretch>
        </p:blipFill>
        <p:spPr>
          <a:xfrm>
            <a:off x="625275" y="2773506"/>
            <a:ext cx="238482" cy="232388"/>
          </a:xfrm>
          <a:prstGeom prst="rect">
            <a:avLst/>
          </a:prstGeom>
          <a:noFill/>
          <a:ln>
            <a:noFill/>
          </a:ln>
        </p:spPr>
      </p:pic>
      <p:pic>
        <p:nvPicPr>
          <p:cNvPr id="219" name="Google Shape;219;p33"/>
          <p:cNvPicPr preferRelativeResize="0"/>
          <p:nvPr/>
        </p:nvPicPr>
        <p:blipFill>
          <a:blip r:embed="rId4">
            <a:alphaModFix/>
          </a:blip>
          <a:stretch>
            <a:fillRect/>
          </a:stretch>
        </p:blipFill>
        <p:spPr>
          <a:xfrm>
            <a:off x="4872700" y="2341775"/>
            <a:ext cx="238482" cy="232388"/>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ctrTitle"/>
          </p:nvPr>
        </p:nvSpPr>
        <p:spPr>
          <a:xfrm>
            <a:off x="1546025" y="1526194"/>
            <a:ext cx="5832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My Work</a:t>
            </a:r>
            <a:endParaRPr sz="3000"/>
          </a:p>
        </p:txBody>
      </p:sp>
      <p:sp>
        <p:nvSpPr>
          <p:cNvPr id="225" name="Google Shape;225;p34"/>
          <p:cNvSpPr txBox="1">
            <a:spLocks noGrp="1"/>
          </p:cNvSpPr>
          <p:nvPr>
            <p:ph type="subTitle" idx="1"/>
          </p:nvPr>
        </p:nvSpPr>
        <p:spPr>
          <a:xfrm>
            <a:off x="1546025" y="2782911"/>
            <a:ext cx="58326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Combining ideas from Value and Policy-based methods</a:t>
            </a:r>
            <a:endParaRPr sz="2200"/>
          </a:p>
        </p:txBody>
      </p:sp>
      <p:sp>
        <p:nvSpPr>
          <p:cNvPr id="226" name="Google Shape;226;p34"/>
          <p:cNvSpPr txBox="1">
            <a:spLocks noGrp="1"/>
          </p:cNvSpPr>
          <p:nvPr>
            <p:ph type="sldNum" idx="4294967295"/>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body" idx="1"/>
          </p:nvPr>
        </p:nvSpPr>
        <p:spPr>
          <a:xfrm>
            <a:off x="557550" y="880699"/>
            <a:ext cx="7571700" cy="13092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en" sz="2200" i="1"/>
              <a:t>Deep Deterministic Policy Gradients</a:t>
            </a:r>
            <a:r>
              <a:rPr lang="en" sz="2200"/>
              <a:t> algorithm (DDPG) combined benefits of both methods using continuous action spaces. </a:t>
            </a:r>
            <a:endParaRPr sz="2200"/>
          </a:p>
        </p:txBody>
      </p:sp>
      <p:sp>
        <p:nvSpPr>
          <p:cNvPr id="232" name="Google Shape;232;p35"/>
          <p:cNvSpPr txBox="1"/>
          <p:nvPr/>
        </p:nvSpPr>
        <p:spPr>
          <a:xfrm>
            <a:off x="475300" y="2165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Can we do better?​ </a:t>
            </a:r>
            <a:endParaRPr sz="3000" b="1">
              <a:solidFill>
                <a:srgbClr val="0091EA"/>
              </a:solidFill>
              <a:latin typeface="Roboto Slab"/>
              <a:ea typeface="Roboto Slab"/>
              <a:cs typeface="Roboto Slab"/>
              <a:sym typeface="Roboto Slab"/>
            </a:endParaRPr>
          </a:p>
        </p:txBody>
      </p:sp>
      <p:sp>
        <p:nvSpPr>
          <p:cNvPr id="233" name="Google Shape;233;p3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234" name="Google Shape;234;p35"/>
          <p:cNvPicPr preferRelativeResize="0"/>
          <p:nvPr/>
        </p:nvPicPr>
        <p:blipFill rotWithShape="1">
          <a:blip r:embed="rId3">
            <a:alphaModFix/>
          </a:blip>
          <a:srcRect l="4470" b="2219"/>
          <a:stretch/>
        </p:blipFill>
        <p:spPr>
          <a:xfrm>
            <a:off x="3378300" y="3573450"/>
            <a:ext cx="1430575" cy="1482750"/>
          </a:xfrm>
          <a:prstGeom prst="rect">
            <a:avLst/>
          </a:prstGeom>
          <a:noFill/>
          <a:ln>
            <a:noFill/>
          </a:ln>
        </p:spPr>
      </p:pic>
      <p:sp>
        <p:nvSpPr>
          <p:cNvPr id="235" name="Google Shape;235;p35"/>
          <p:cNvSpPr txBox="1"/>
          <p:nvPr/>
        </p:nvSpPr>
        <p:spPr>
          <a:xfrm>
            <a:off x="4881175" y="4100100"/>
            <a:ext cx="2775900" cy="5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63238"/>
                </a:solidFill>
                <a:latin typeface="Source Sans Pro"/>
                <a:ea typeface="Source Sans Pro"/>
                <a:cs typeface="Source Sans Pro"/>
                <a:sym typeface="Source Sans Pro"/>
              </a:rPr>
              <a:t>Receive higher outcomes if you steer the wheel towards the orange.</a:t>
            </a:r>
            <a:endParaRPr b="1">
              <a:solidFill>
                <a:srgbClr val="263238"/>
              </a:solidFill>
              <a:latin typeface="Source Sans Pro"/>
              <a:ea typeface="Source Sans Pro"/>
              <a:cs typeface="Source Sans Pro"/>
              <a:sym typeface="Source Sans Pro"/>
            </a:endParaRPr>
          </a:p>
        </p:txBody>
      </p:sp>
      <p:sp>
        <p:nvSpPr>
          <p:cNvPr id="236" name="Google Shape;236;p35"/>
          <p:cNvSpPr/>
          <p:nvPr/>
        </p:nvSpPr>
        <p:spPr>
          <a:xfrm>
            <a:off x="2022700" y="2254370"/>
            <a:ext cx="1149600" cy="552000"/>
          </a:xfrm>
          <a:prstGeom prst="roundRect">
            <a:avLst>
              <a:gd name="adj" fmla="val 16667"/>
            </a:avLst>
          </a:prstGeom>
          <a:noFill/>
          <a:ln w="952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63238"/>
                </a:solidFill>
              </a:rPr>
              <a:t>Policy</a:t>
            </a:r>
            <a:endParaRPr b="1">
              <a:solidFill>
                <a:srgbClr val="263238"/>
              </a:solidFill>
            </a:endParaRPr>
          </a:p>
        </p:txBody>
      </p:sp>
      <p:sp>
        <p:nvSpPr>
          <p:cNvPr id="237" name="Google Shape;237;p35"/>
          <p:cNvSpPr/>
          <p:nvPr/>
        </p:nvSpPr>
        <p:spPr>
          <a:xfrm>
            <a:off x="5331775" y="2800920"/>
            <a:ext cx="1149600" cy="552000"/>
          </a:xfrm>
          <a:prstGeom prst="roundRect">
            <a:avLst>
              <a:gd name="adj" fmla="val 16667"/>
            </a:avLst>
          </a:prstGeom>
          <a:noFill/>
          <a:ln w="952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63238"/>
                </a:solidFill>
              </a:rPr>
              <a:t>Value Predictor</a:t>
            </a:r>
            <a:endParaRPr b="1">
              <a:solidFill>
                <a:srgbClr val="263238"/>
              </a:solidFill>
            </a:endParaRPr>
          </a:p>
        </p:txBody>
      </p:sp>
      <p:sp>
        <p:nvSpPr>
          <p:cNvPr id="238" name="Google Shape;238;p35"/>
          <p:cNvSpPr/>
          <p:nvPr/>
        </p:nvSpPr>
        <p:spPr>
          <a:xfrm>
            <a:off x="519250" y="2800920"/>
            <a:ext cx="1149600" cy="552000"/>
          </a:xfrm>
          <a:prstGeom prst="ellipse">
            <a:avLst/>
          </a:prstGeom>
          <a:noFill/>
          <a:ln w="952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63238"/>
                </a:solidFill>
              </a:rPr>
              <a:t>State</a:t>
            </a:r>
            <a:endParaRPr b="1">
              <a:solidFill>
                <a:srgbClr val="263238"/>
              </a:solidFill>
            </a:endParaRPr>
          </a:p>
        </p:txBody>
      </p:sp>
      <p:sp>
        <p:nvSpPr>
          <p:cNvPr id="239" name="Google Shape;239;p35"/>
          <p:cNvSpPr/>
          <p:nvPr/>
        </p:nvSpPr>
        <p:spPr>
          <a:xfrm>
            <a:off x="3791750" y="2272075"/>
            <a:ext cx="1042800" cy="516600"/>
          </a:xfrm>
          <a:prstGeom prst="ellipse">
            <a:avLst/>
          </a:prstGeom>
          <a:noFill/>
          <a:ln w="9525"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63238"/>
                </a:solidFill>
              </a:rPr>
              <a:t>Action</a:t>
            </a:r>
            <a:endParaRPr b="1">
              <a:solidFill>
                <a:srgbClr val="263238"/>
              </a:solidFill>
            </a:endParaRPr>
          </a:p>
        </p:txBody>
      </p:sp>
      <p:sp>
        <p:nvSpPr>
          <p:cNvPr id="240" name="Google Shape;240;p35"/>
          <p:cNvSpPr/>
          <p:nvPr/>
        </p:nvSpPr>
        <p:spPr>
          <a:xfrm>
            <a:off x="7162675" y="2800920"/>
            <a:ext cx="1149600" cy="552000"/>
          </a:xfrm>
          <a:prstGeom prst="ellipse">
            <a:avLst/>
          </a:prstGeom>
          <a:noFill/>
          <a:ln w="9525" cap="flat" cmpd="sng">
            <a:solidFill>
              <a:srgbClr val="C1674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63238"/>
                </a:solidFill>
              </a:rPr>
              <a:t>Value</a:t>
            </a:r>
            <a:endParaRPr b="1">
              <a:solidFill>
                <a:srgbClr val="263238"/>
              </a:solidFill>
            </a:endParaRPr>
          </a:p>
        </p:txBody>
      </p:sp>
      <p:cxnSp>
        <p:nvCxnSpPr>
          <p:cNvPr id="241" name="Google Shape;241;p35"/>
          <p:cNvCxnSpPr>
            <a:stCxn id="238" idx="7"/>
            <a:endCxn id="236" idx="1"/>
          </p:cNvCxnSpPr>
          <p:nvPr/>
        </p:nvCxnSpPr>
        <p:spPr>
          <a:xfrm rot="10800000" flipH="1">
            <a:off x="1500495" y="2530459"/>
            <a:ext cx="522300" cy="351300"/>
          </a:xfrm>
          <a:prstGeom prst="straightConnector1">
            <a:avLst/>
          </a:prstGeom>
          <a:noFill/>
          <a:ln w="9525" cap="flat" cmpd="sng">
            <a:solidFill>
              <a:schemeClr val="dk2"/>
            </a:solidFill>
            <a:prstDash val="solid"/>
            <a:round/>
            <a:headEnd type="none" w="med" len="med"/>
            <a:tailEnd type="triangle" w="med" len="med"/>
          </a:ln>
        </p:spPr>
      </p:cxnSp>
      <p:cxnSp>
        <p:nvCxnSpPr>
          <p:cNvPr id="242" name="Google Shape;242;p35"/>
          <p:cNvCxnSpPr>
            <a:stCxn id="236" idx="3"/>
            <a:endCxn id="239" idx="2"/>
          </p:cNvCxnSpPr>
          <p:nvPr/>
        </p:nvCxnSpPr>
        <p:spPr>
          <a:xfrm>
            <a:off x="3172300" y="2530370"/>
            <a:ext cx="619500" cy="0"/>
          </a:xfrm>
          <a:prstGeom prst="straightConnector1">
            <a:avLst/>
          </a:prstGeom>
          <a:noFill/>
          <a:ln w="9525" cap="flat" cmpd="sng">
            <a:solidFill>
              <a:schemeClr val="dk2"/>
            </a:solidFill>
            <a:prstDash val="solid"/>
            <a:round/>
            <a:headEnd type="none" w="med" len="med"/>
            <a:tailEnd type="triangle" w="med" len="med"/>
          </a:ln>
        </p:spPr>
      </p:cxnSp>
      <p:cxnSp>
        <p:nvCxnSpPr>
          <p:cNvPr id="243" name="Google Shape;243;p35"/>
          <p:cNvCxnSpPr>
            <a:stCxn id="238" idx="6"/>
            <a:endCxn id="237" idx="1"/>
          </p:cNvCxnSpPr>
          <p:nvPr/>
        </p:nvCxnSpPr>
        <p:spPr>
          <a:xfrm>
            <a:off x="1668850" y="3076920"/>
            <a:ext cx="3663000" cy="0"/>
          </a:xfrm>
          <a:prstGeom prst="straightConnector1">
            <a:avLst/>
          </a:prstGeom>
          <a:noFill/>
          <a:ln w="9525" cap="flat" cmpd="sng">
            <a:solidFill>
              <a:schemeClr val="dk2"/>
            </a:solidFill>
            <a:prstDash val="solid"/>
            <a:round/>
            <a:headEnd type="none" w="med" len="med"/>
            <a:tailEnd type="triangle" w="med" len="med"/>
          </a:ln>
        </p:spPr>
      </p:cxnSp>
      <p:cxnSp>
        <p:nvCxnSpPr>
          <p:cNvPr id="244" name="Google Shape;244;p35"/>
          <p:cNvCxnSpPr>
            <a:stCxn id="239" idx="6"/>
            <a:endCxn id="237" idx="1"/>
          </p:cNvCxnSpPr>
          <p:nvPr/>
        </p:nvCxnSpPr>
        <p:spPr>
          <a:xfrm>
            <a:off x="4834550" y="2530375"/>
            <a:ext cx="497100" cy="546600"/>
          </a:xfrm>
          <a:prstGeom prst="straightConnector1">
            <a:avLst/>
          </a:prstGeom>
          <a:noFill/>
          <a:ln w="9525" cap="flat" cmpd="sng">
            <a:solidFill>
              <a:schemeClr val="dk2"/>
            </a:solidFill>
            <a:prstDash val="solid"/>
            <a:round/>
            <a:headEnd type="none" w="med" len="med"/>
            <a:tailEnd type="triangle" w="med" len="med"/>
          </a:ln>
        </p:spPr>
      </p:cxnSp>
      <p:cxnSp>
        <p:nvCxnSpPr>
          <p:cNvPr id="245" name="Google Shape;245;p35"/>
          <p:cNvCxnSpPr>
            <a:stCxn id="237" idx="3"/>
            <a:endCxn id="240" idx="2"/>
          </p:cNvCxnSpPr>
          <p:nvPr/>
        </p:nvCxnSpPr>
        <p:spPr>
          <a:xfrm>
            <a:off x="6481375" y="3076920"/>
            <a:ext cx="681300" cy="0"/>
          </a:xfrm>
          <a:prstGeom prst="straightConnector1">
            <a:avLst/>
          </a:prstGeom>
          <a:noFill/>
          <a:ln w="9525" cap="flat" cmpd="sng">
            <a:solidFill>
              <a:schemeClr val="dk2"/>
            </a:solidFill>
            <a:prstDash val="solid"/>
            <a:round/>
            <a:headEnd type="none" w="med" len="med"/>
            <a:tailEnd type="triangle" w="med" len="med"/>
          </a:ln>
        </p:spPr>
      </p:cxnSp>
      <p:sp>
        <p:nvSpPr>
          <p:cNvPr id="246" name="Google Shape;246;p35"/>
          <p:cNvSpPr txBox="1"/>
          <p:nvPr/>
        </p:nvSpPr>
        <p:spPr>
          <a:xfrm>
            <a:off x="4492350" y="2000275"/>
            <a:ext cx="1430700" cy="2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63238"/>
                </a:solidFill>
                <a:latin typeface="Source Sans Pro"/>
                <a:ea typeface="Source Sans Pro"/>
                <a:cs typeface="Source Sans Pro"/>
                <a:sym typeface="Source Sans Pro"/>
              </a:rPr>
              <a:t>Steer wheel by 30°</a:t>
            </a:r>
            <a:endParaRPr sz="1200">
              <a:solidFill>
                <a:srgbClr val="263238"/>
              </a:solidFill>
              <a:latin typeface="Source Sans Pro"/>
              <a:ea typeface="Source Sans Pro"/>
              <a:cs typeface="Source Sans Pro"/>
              <a:sym typeface="Source Sans Pro"/>
            </a:endParaRPr>
          </a:p>
        </p:txBody>
      </p:sp>
      <p:sp>
        <p:nvSpPr>
          <p:cNvPr id="247" name="Google Shape;247;p35"/>
          <p:cNvSpPr txBox="1"/>
          <p:nvPr/>
        </p:nvSpPr>
        <p:spPr>
          <a:xfrm>
            <a:off x="560175" y="3368375"/>
            <a:ext cx="1200300" cy="2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63238"/>
                </a:solidFill>
                <a:latin typeface="Source Sans Pro"/>
                <a:ea typeface="Source Sans Pro"/>
                <a:cs typeface="Source Sans Pro"/>
                <a:sym typeface="Source Sans Pro"/>
              </a:rPr>
              <a:t>What we see</a:t>
            </a:r>
            <a:endParaRPr sz="1200">
              <a:solidFill>
                <a:srgbClr val="263238"/>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body" idx="1"/>
          </p:nvPr>
        </p:nvSpPr>
        <p:spPr>
          <a:xfrm>
            <a:off x="557550" y="956902"/>
            <a:ext cx="7571700" cy="1326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2200" u="sng"/>
              <a:t>With Updating</a:t>
            </a:r>
            <a:endParaRPr sz="2200" u="sng"/>
          </a:p>
          <a:p>
            <a:pPr marL="457200" lvl="0" indent="-368300" algn="l" rtl="0">
              <a:spcBef>
                <a:spcPts val="0"/>
              </a:spcBef>
              <a:spcAft>
                <a:spcPts val="0"/>
              </a:spcAft>
              <a:buSzPts val="2200"/>
              <a:buChar char="●"/>
            </a:pPr>
            <a:r>
              <a:rPr lang="en" sz="2200"/>
              <a:t>Discrete action spaces are not continuous so that makes the way we update under this method not </a:t>
            </a:r>
            <a:r>
              <a:rPr lang="en" sz="2200" i="1"/>
              <a:t>differentiable</a:t>
            </a:r>
            <a:r>
              <a:rPr lang="en" sz="2200"/>
              <a:t>.  </a:t>
            </a:r>
            <a:endParaRPr sz="2200"/>
          </a:p>
          <a:p>
            <a:pPr marL="457200" lvl="0" indent="-368300" algn="l" rtl="0">
              <a:spcBef>
                <a:spcPts val="0"/>
              </a:spcBef>
              <a:spcAft>
                <a:spcPts val="0"/>
              </a:spcAft>
              <a:buSzPts val="2200"/>
              <a:buChar char="●"/>
            </a:pPr>
            <a:r>
              <a:rPr lang="en" sz="2200"/>
              <a:t>Our standard update algorithms depend on that property.</a:t>
            </a:r>
            <a:endParaRPr sz="2200"/>
          </a:p>
        </p:txBody>
      </p:sp>
      <p:sp>
        <p:nvSpPr>
          <p:cNvPr id="253" name="Google Shape;253;p36"/>
          <p:cNvSpPr txBox="1"/>
          <p:nvPr/>
        </p:nvSpPr>
        <p:spPr>
          <a:xfrm>
            <a:off x="475300" y="2165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Issues</a:t>
            </a:r>
            <a:endParaRPr sz="3000" b="1">
              <a:solidFill>
                <a:srgbClr val="0091EA"/>
              </a:solidFill>
              <a:latin typeface="Roboto Slab"/>
              <a:ea typeface="Roboto Slab"/>
              <a:cs typeface="Roboto Slab"/>
              <a:sym typeface="Roboto Slab"/>
            </a:endParaRPr>
          </a:p>
        </p:txBody>
      </p:sp>
      <p:sp>
        <p:nvSpPr>
          <p:cNvPr id="254" name="Google Shape;254;p3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255" name="Google Shape;255;p36"/>
          <p:cNvSpPr txBox="1">
            <a:spLocks noGrp="1"/>
          </p:cNvSpPr>
          <p:nvPr>
            <p:ph type="body" idx="1"/>
          </p:nvPr>
        </p:nvSpPr>
        <p:spPr>
          <a:xfrm>
            <a:off x="557550" y="2560277"/>
            <a:ext cx="7571700" cy="13269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2200" u="sng"/>
              <a:t>With Determinism</a:t>
            </a:r>
            <a:endParaRPr sz="2200" u="sng"/>
          </a:p>
          <a:p>
            <a:pPr marL="457200" lvl="0" indent="-368300" algn="l" rtl="0">
              <a:spcBef>
                <a:spcPts val="0"/>
              </a:spcBef>
              <a:spcAft>
                <a:spcPts val="0"/>
              </a:spcAft>
              <a:buSzPts val="2200"/>
              <a:buChar char="●"/>
            </a:pPr>
            <a:r>
              <a:rPr lang="en" sz="2200"/>
              <a:t>We live in a world of imperfect information. </a:t>
            </a:r>
            <a:endParaRPr sz="2200"/>
          </a:p>
          <a:p>
            <a:pPr marL="457200" lvl="0" indent="-368300" algn="l" rtl="0">
              <a:spcBef>
                <a:spcPts val="0"/>
              </a:spcBef>
              <a:spcAft>
                <a:spcPts val="0"/>
              </a:spcAft>
              <a:buSzPts val="2200"/>
              <a:buChar char="●"/>
            </a:pPr>
            <a:r>
              <a:rPr lang="en" sz="2200"/>
              <a:t>Others can find a way to exploit determinism.</a:t>
            </a:r>
            <a:endParaRPr sz="22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CMAS-ES Algorithm​</a:t>
            </a:r>
            <a:endParaRPr sz="3000" b="1">
              <a:solidFill>
                <a:srgbClr val="0091EA"/>
              </a:solidFill>
              <a:latin typeface="Roboto Slab"/>
              <a:ea typeface="Roboto Slab"/>
              <a:cs typeface="Roboto Slab"/>
              <a:sym typeface="Roboto Slab"/>
            </a:endParaRPr>
          </a:p>
        </p:txBody>
      </p:sp>
      <p:sp>
        <p:nvSpPr>
          <p:cNvPr id="261" name="Google Shape;261;p37"/>
          <p:cNvSpPr txBox="1">
            <a:spLocks noGrp="1"/>
          </p:cNvSpPr>
          <p:nvPr>
            <p:ph type="body" idx="1"/>
          </p:nvPr>
        </p:nvSpPr>
        <p:spPr>
          <a:xfrm>
            <a:off x="359350" y="1102700"/>
            <a:ext cx="4260300" cy="29568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AutoNum type="arabicPeriod"/>
            </a:pPr>
            <a:r>
              <a:rPr lang="en" sz="2200"/>
              <a:t>Take your function parameters and add Gaussian noise to generate different models​.</a:t>
            </a:r>
            <a:endParaRPr sz="2200"/>
          </a:p>
          <a:p>
            <a:pPr marL="457200" lvl="0" indent="-368300" algn="l" rtl="0">
              <a:spcBef>
                <a:spcPts val="0"/>
              </a:spcBef>
              <a:spcAft>
                <a:spcPts val="0"/>
              </a:spcAft>
              <a:buSzPts val="2200"/>
              <a:buAutoNum type="arabicPeriod"/>
            </a:pPr>
            <a:r>
              <a:rPr lang="en" sz="2200"/>
              <a:t>Test these different models to see how much reward they obtain.​</a:t>
            </a:r>
            <a:endParaRPr sz="2200"/>
          </a:p>
          <a:p>
            <a:pPr marL="457200" lvl="0" indent="-368300" algn="l" rtl="0">
              <a:spcBef>
                <a:spcPts val="0"/>
              </a:spcBef>
              <a:spcAft>
                <a:spcPts val="0"/>
              </a:spcAft>
              <a:buSzPts val="2200"/>
              <a:buAutoNum type="arabicPeriod"/>
            </a:pPr>
            <a:r>
              <a:rPr lang="en" sz="2200"/>
              <a:t>Move the new solution to areas weighted by reward​.</a:t>
            </a:r>
            <a:endParaRPr sz="2200"/>
          </a:p>
        </p:txBody>
      </p:sp>
      <p:sp>
        <p:nvSpPr>
          <p:cNvPr id="262" name="Google Shape;262;p3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263" name="Google Shape;263;p37"/>
          <p:cNvPicPr preferRelativeResize="0"/>
          <p:nvPr/>
        </p:nvPicPr>
        <p:blipFill rotWithShape="1">
          <a:blip r:embed="rId3">
            <a:alphaModFix/>
          </a:blip>
          <a:srcRect l="29954" t="21942" r="37690" b="23364"/>
          <a:stretch/>
        </p:blipFill>
        <p:spPr>
          <a:xfrm>
            <a:off x="4766625" y="1760600"/>
            <a:ext cx="3551126" cy="2827224"/>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Encouraging Exploration</a:t>
            </a:r>
            <a:endParaRPr sz="3000" b="1">
              <a:solidFill>
                <a:srgbClr val="0091EA"/>
              </a:solidFill>
              <a:latin typeface="Roboto Slab"/>
              <a:ea typeface="Roboto Slab"/>
              <a:cs typeface="Roboto Slab"/>
              <a:sym typeface="Roboto Slab"/>
            </a:endParaRPr>
          </a:p>
        </p:txBody>
      </p:sp>
      <p:sp>
        <p:nvSpPr>
          <p:cNvPr id="269" name="Google Shape;269;p38"/>
          <p:cNvSpPr txBox="1">
            <a:spLocks noGrp="1"/>
          </p:cNvSpPr>
          <p:nvPr>
            <p:ph type="body" idx="1"/>
          </p:nvPr>
        </p:nvSpPr>
        <p:spPr>
          <a:xfrm>
            <a:off x="359350" y="1102700"/>
            <a:ext cx="4696800" cy="24621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en" sz="2200"/>
              <a:t>Sometimes the computer can get stuck if it it hasn’t tried enough possibilities.</a:t>
            </a:r>
            <a:endParaRPr sz="2200"/>
          </a:p>
          <a:p>
            <a:pPr marL="457200" lvl="0" indent="-368300" algn="l" rtl="0">
              <a:spcBef>
                <a:spcPts val="0"/>
              </a:spcBef>
              <a:spcAft>
                <a:spcPts val="0"/>
              </a:spcAft>
              <a:buSzPts val="2200"/>
              <a:buChar char="●"/>
            </a:pPr>
            <a:r>
              <a:rPr lang="en" sz="2200"/>
              <a:t>In SeaQuest, you gain rewards by rescuing divers, but lack of oxygen cause early death.</a:t>
            </a:r>
            <a:endParaRPr sz="2200"/>
          </a:p>
          <a:p>
            <a:pPr marL="457200" lvl="0" indent="-368300" algn="l" rtl="0">
              <a:spcBef>
                <a:spcPts val="0"/>
              </a:spcBef>
              <a:spcAft>
                <a:spcPts val="0"/>
              </a:spcAft>
              <a:buSzPts val="2200"/>
              <a:buChar char="●"/>
            </a:pPr>
            <a:r>
              <a:rPr lang="en" sz="2200"/>
              <a:t>QEP penalizes the computer more, the farther it assigns probabilities from uniformity.</a:t>
            </a:r>
            <a:endParaRPr sz="2200"/>
          </a:p>
          <a:p>
            <a:pPr marL="0" lvl="0" indent="0" algn="l" rtl="0">
              <a:spcBef>
                <a:spcPts val="600"/>
              </a:spcBef>
              <a:spcAft>
                <a:spcPts val="0"/>
              </a:spcAft>
              <a:buNone/>
            </a:pPr>
            <a:endParaRPr sz="2200"/>
          </a:p>
        </p:txBody>
      </p:sp>
      <p:sp>
        <p:nvSpPr>
          <p:cNvPr id="270" name="Google Shape;270;p3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271" name="Google Shape;271;p38"/>
          <p:cNvPicPr preferRelativeResize="0"/>
          <p:nvPr/>
        </p:nvPicPr>
        <p:blipFill rotWithShape="1">
          <a:blip r:embed="rId3">
            <a:alphaModFix/>
          </a:blip>
          <a:srcRect l="12261" r="12465" b="10770"/>
          <a:stretch/>
        </p:blipFill>
        <p:spPr>
          <a:xfrm>
            <a:off x="5296300" y="2146150"/>
            <a:ext cx="3229574" cy="2153426"/>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277" name="Google Shape;277;p39"/>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Results​</a:t>
            </a:r>
            <a:endParaRPr sz="3000" b="1">
              <a:solidFill>
                <a:srgbClr val="0091EA"/>
              </a:solidFill>
              <a:latin typeface="Roboto Slab"/>
              <a:ea typeface="Roboto Slab"/>
              <a:cs typeface="Roboto Slab"/>
              <a:sym typeface="Roboto Slab"/>
            </a:endParaRPr>
          </a:p>
        </p:txBody>
      </p:sp>
      <p:sp>
        <p:nvSpPr>
          <p:cNvPr id="278" name="Google Shape;278;p39"/>
          <p:cNvSpPr txBox="1">
            <a:spLocks noGrp="1"/>
          </p:cNvSpPr>
          <p:nvPr>
            <p:ph type="body" idx="4294967295"/>
          </p:nvPr>
        </p:nvSpPr>
        <p:spPr>
          <a:xfrm>
            <a:off x="786150" y="975953"/>
            <a:ext cx="7571700" cy="1473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t>QEP reaches the optimal solution faster than the state of the art value-based method on tasks such as Acrobot and CartPole!​</a:t>
            </a:r>
            <a:endParaRPr sz="2200"/>
          </a:p>
        </p:txBody>
      </p:sp>
      <p:pic>
        <p:nvPicPr>
          <p:cNvPr id="279" name="Google Shape;279;p39"/>
          <p:cNvPicPr preferRelativeResize="0"/>
          <p:nvPr/>
        </p:nvPicPr>
        <p:blipFill rotWithShape="1">
          <a:blip r:embed="rId3">
            <a:alphaModFix/>
          </a:blip>
          <a:srcRect b="2190"/>
          <a:stretch/>
        </p:blipFill>
        <p:spPr>
          <a:xfrm>
            <a:off x="44875" y="2079356"/>
            <a:ext cx="9054250" cy="1999575"/>
          </a:xfrm>
          <a:prstGeom prst="rect">
            <a:avLst/>
          </a:prstGeom>
          <a:noFill/>
          <a:ln>
            <a:noFill/>
          </a:ln>
        </p:spPr>
      </p:pic>
      <p:sp>
        <p:nvSpPr>
          <p:cNvPr id="280" name="Google Shape;280;p39"/>
          <p:cNvSpPr txBox="1"/>
          <p:nvPr/>
        </p:nvSpPr>
        <p:spPr>
          <a:xfrm>
            <a:off x="711550" y="4081700"/>
            <a:ext cx="747000" cy="3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63238"/>
                </a:solidFill>
                <a:latin typeface="Source Sans Pro"/>
                <a:ea typeface="Source Sans Pro"/>
                <a:cs typeface="Source Sans Pro"/>
                <a:sym typeface="Source Sans Pro"/>
              </a:rPr>
              <a:t>QEP</a:t>
            </a:r>
            <a:endParaRPr sz="1800" b="1">
              <a:solidFill>
                <a:srgbClr val="263238"/>
              </a:solidFill>
              <a:latin typeface="Source Sans Pro"/>
              <a:ea typeface="Source Sans Pro"/>
              <a:cs typeface="Source Sans Pro"/>
              <a:sym typeface="Source Sans Pro"/>
            </a:endParaRPr>
          </a:p>
        </p:txBody>
      </p:sp>
      <p:pic>
        <p:nvPicPr>
          <p:cNvPr id="281" name="Google Shape;281;p39"/>
          <p:cNvPicPr preferRelativeResize="0"/>
          <p:nvPr/>
        </p:nvPicPr>
        <p:blipFill>
          <a:blip r:embed="rId4">
            <a:alphaModFix/>
          </a:blip>
          <a:stretch>
            <a:fillRect/>
          </a:stretch>
        </p:blipFill>
        <p:spPr>
          <a:xfrm>
            <a:off x="376900" y="4213725"/>
            <a:ext cx="252250" cy="252250"/>
          </a:xfrm>
          <a:prstGeom prst="rect">
            <a:avLst/>
          </a:prstGeom>
          <a:noFill/>
          <a:ln>
            <a:noFill/>
          </a:ln>
        </p:spPr>
      </p:pic>
      <p:pic>
        <p:nvPicPr>
          <p:cNvPr id="282" name="Google Shape;282;p39"/>
          <p:cNvPicPr preferRelativeResize="0"/>
          <p:nvPr/>
        </p:nvPicPr>
        <p:blipFill>
          <a:blip r:embed="rId5">
            <a:alphaModFix/>
          </a:blip>
          <a:stretch>
            <a:fillRect/>
          </a:stretch>
        </p:blipFill>
        <p:spPr>
          <a:xfrm>
            <a:off x="1403075" y="4211925"/>
            <a:ext cx="252250" cy="255850"/>
          </a:xfrm>
          <a:prstGeom prst="rect">
            <a:avLst/>
          </a:prstGeom>
          <a:noFill/>
          <a:ln>
            <a:noFill/>
          </a:ln>
        </p:spPr>
      </p:pic>
      <p:sp>
        <p:nvSpPr>
          <p:cNvPr id="283" name="Google Shape;283;p39"/>
          <p:cNvSpPr txBox="1"/>
          <p:nvPr/>
        </p:nvSpPr>
        <p:spPr>
          <a:xfrm>
            <a:off x="1732075" y="4110950"/>
            <a:ext cx="18939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rgbClr val="263238"/>
                </a:solidFill>
                <a:latin typeface="Source Sans Pro"/>
                <a:ea typeface="Source Sans Pro"/>
                <a:cs typeface="Source Sans Pro"/>
                <a:sym typeface="Source Sans Pro"/>
              </a:rPr>
              <a:t>Rainbow DQN</a:t>
            </a:r>
            <a:endParaRPr>
              <a:latin typeface="Source Sans Pro"/>
              <a:ea typeface="Source Sans Pro"/>
              <a:cs typeface="Source Sans Pro"/>
              <a:sym typeface="Source Sans Pro"/>
            </a:endParaRPr>
          </a:p>
        </p:txBody>
      </p:sp>
      <p:cxnSp>
        <p:nvCxnSpPr>
          <p:cNvPr id="284" name="Google Shape;284;p39"/>
          <p:cNvCxnSpPr/>
          <p:nvPr/>
        </p:nvCxnSpPr>
        <p:spPr>
          <a:xfrm>
            <a:off x="3019175" y="2269825"/>
            <a:ext cx="7200" cy="1818900"/>
          </a:xfrm>
          <a:prstGeom prst="straightConnector1">
            <a:avLst/>
          </a:prstGeom>
          <a:noFill/>
          <a:ln w="38100" cap="flat" cmpd="sng">
            <a:solidFill>
              <a:srgbClr val="C1674C"/>
            </a:solidFill>
            <a:prstDash val="solid"/>
            <a:round/>
            <a:headEnd type="none" w="med" len="med"/>
            <a:tailEnd type="none" w="med" len="med"/>
          </a:ln>
        </p:spPr>
      </p:cxnSp>
      <p:cxnSp>
        <p:nvCxnSpPr>
          <p:cNvPr id="285" name="Google Shape;285;p39"/>
          <p:cNvCxnSpPr/>
          <p:nvPr/>
        </p:nvCxnSpPr>
        <p:spPr>
          <a:xfrm>
            <a:off x="7438775" y="2269825"/>
            <a:ext cx="7200" cy="1818900"/>
          </a:xfrm>
          <a:prstGeom prst="straightConnector1">
            <a:avLst/>
          </a:prstGeom>
          <a:noFill/>
          <a:ln w="38100" cap="flat" cmpd="sng">
            <a:solidFill>
              <a:srgbClr val="6298AF"/>
            </a:solidFill>
            <a:prstDash val="solid"/>
            <a:round/>
            <a:headEnd type="none" w="med" len="med"/>
            <a:tailEnd type="none" w="med" len="med"/>
          </a:ln>
        </p:spPr>
      </p:cxnSp>
      <p:sp>
        <p:nvSpPr>
          <p:cNvPr id="286" name="Google Shape;286;p39"/>
          <p:cNvSpPr txBox="1"/>
          <p:nvPr/>
        </p:nvSpPr>
        <p:spPr>
          <a:xfrm>
            <a:off x="2531575" y="1960825"/>
            <a:ext cx="1094400" cy="2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263238"/>
                </a:solidFill>
                <a:latin typeface="Source Sans Pro"/>
                <a:ea typeface="Source Sans Pro"/>
                <a:cs typeface="Source Sans Pro"/>
                <a:sym typeface="Source Sans Pro"/>
              </a:rPr>
              <a:t>Trial 13</a:t>
            </a:r>
            <a:endParaRPr b="1">
              <a:solidFill>
                <a:srgbClr val="263238"/>
              </a:solidFill>
              <a:latin typeface="Source Sans Pro"/>
              <a:ea typeface="Source Sans Pro"/>
              <a:cs typeface="Source Sans Pro"/>
              <a:sym typeface="Source Sans Pro"/>
            </a:endParaRPr>
          </a:p>
        </p:txBody>
      </p:sp>
      <p:sp>
        <p:nvSpPr>
          <p:cNvPr id="287" name="Google Shape;287;p39"/>
          <p:cNvSpPr txBox="1"/>
          <p:nvPr/>
        </p:nvSpPr>
        <p:spPr>
          <a:xfrm>
            <a:off x="6951325" y="1960825"/>
            <a:ext cx="1094400" cy="2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263238"/>
                </a:solidFill>
                <a:latin typeface="Source Sans Pro"/>
                <a:ea typeface="Source Sans Pro"/>
                <a:cs typeface="Source Sans Pro"/>
                <a:sym typeface="Source Sans Pro"/>
              </a:rPr>
              <a:t>Trial 44</a:t>
            </a:r>
            <a:endParaRPr b="1">
              <a:solidFill>
                <a:srgbClr val="263238"/>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QEP Pros/Cons</a:t>
            </a:r>
            <a:endParaRPr sz="3000" b="1">
              <a:solidFill>
                <a:srgbClr val="0091EA"/>
              </a:solidFill>
              <a:latin typeface="Roboto Slab"/>
              <a:ea typeface="Roboto Slab"/>
              <a:cs typeface="Roboto Slab"/>
              <a:sym typeface="Roboto Slab"/>
            </a:endParaRPr>
          </a:p>
        </p:txBody>
      </p:sp>
      <p:sp>
        <p:nvSpPr>
          <p:cNvPr id="293" name="Google Shape;293;p40"/>
          <p:cNvSpPr txBox="1">
            <a:spLocks noGrp="1"/>
          </p:cNvSpPr>
          <p:nvPr>
            <p:ph type="body" idx="1"/>
          </p:nvPr>
        </p:nvSpPr>
        <p:spPr>
          <a:xfrm>
            <a:off x="475300" y="1138400"/>
            <a:ext cx="3899100" cy="1509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200"/>
              <a:t>        Sample Efficient​</a:t>
            </a:r>
            <a:endParaRPr sz="2200"/>
          </a:p>
          <a:p>
            <a:pPr marL="0" lvl="0" indent="0" algn="l" rtl="0">
              <a:spcBef>
                <a:spcPts val="600"/>
              </a:spcBef>
              <a:spcAft>
                <a:spcPts val="0"/>
              </a:spcAft>
              <a:buClr>
                <a:schemeClr val="dk1"/>
              </a:buClr>
              <a:buSzPts val="1100"/>
              <a:buFont typeface="Arial"/>
              <a:buNone/>
            </a:pPr>
            <a:r>
              <a:rPr lang="en" sz="2200"/>
              <a:t>        No convergence guarantees​</a:t>
            </a:r>
            <a:endParaRPr sz="2200"/>
          </a:p>
          <a:p>
            <a:pPr marL="457200" lvl="0" indent="0" algn="l" rtl="0">
              <a:spcBef>
                <a:spcPts val="600"/>
              </a:spcBef>
              <a:spcAft>
                <a:spcPts val="0"/>
              </a:spcAft>
              <a:buNone/>
            </a:pPr>
            <a:r>
              <a:rPr lang="en" sz="2200"/>
              <a:t>Stochastic</a:t>
            </a:r>
            <a:endParaRPr sz="2200"/>
          </a:p>
          <a:p>
            <a:pPr marL="457200" lvl="0" indent="0" algn="l" rtl="0">
              <a:spcBef>
                <a:spcPts val="600"/>
              </a:spcBef>
              <a:spcAft>
                <a:spcPts val="0"/>
              </a:spcAft>
              <a:buNone/>
            </a:pPr>
            <a:r>
              <a:rPr lang="en" sz="2200"/>
              <a:t>Way to encourage exploration</a:t>
            </a:r>
            <a:endParaRPr sz="2200"/>
          </a:p>
        </p:txBody>
      </p:sp>
      <p:sp>
        <p:nvSpPr>
          <p:cNvPr id="294" name="Google Shape;294;p40"/>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295" name="Google Shape;295;p40"/>
          <p:cNvPicPr preferRelativeResize="0"/>
          <p:nvPr/>
        </p:nvPicPr>
        <p:blipFill>
          <a:blip r:embed="rId3">
            <a:alphaModFix/>
          </a:blip>
          <a:stretch>
            <a:fillRect/>
          </a:stretch>
        </p:blipFill>
        <p:spPr>
          <a:xfrm>
            <a:off x="591899" y="1394118"/>
            <a:ext cx="305231" cy="232388"/>
          </a:xfrm>
          <a:prstGeom prst="rect">
            <a:avLst/>
          </a:prstGeom>
          <a:noFill/>
          <a:ln>
            <a:noFill/>
          </a:ln>
        </p:spPr>
      </p:pic>
      <p:pic>
        <p:nvPicPr>
          <p:cNvPr id="296" name="Google Shape;296;p40"/>
          <p:cNvPicPr preferRelativeResize="0"/>
          <p:nvPr/>
        </p:nvPicPr>
        <p:blipFill>
          <a:blip r:embed="rId3">
            <a:alphaModFix/>
          </a:blip>
          <a:stretch>
            <a:fillRect/>
          </a:stretch>
        </p:blipFill>
        <p:spPr>
          <a:xfrm>
            <a:off x="591899" y="2193181"/>
            <a:ext cx="305231" cy="232388"/>
          </a:xfrm>
          <a:prstGeom prst="rect">
            <a:avLst/>
          </a:prstGeom>
          <a:noFill/>
          <a:ln>
            <a:noFill/>
          </a:ln>
        </p:spPr>
      </p:pic>
      <p:pic>
        <p:nvPicPr>
          <p:cNvPr id="297" name="Google Shape;297;p40"/>
          <p:cNvPicPr preferRelativeResize="0"/>
          <p:nvPr/>
        </p:nvPicPr>
        <p:blipFill>
          <a:blip r:embed="rId4">
            <a:alphaModFix/>
          </a:blip>
          <a:stretch>
            <a:fillRect/>
          </a:stretch>
        </p:blipFill>
        <p:spPr>
          <a:xfrm>
            <a:off x="625275" y="1792481"/>
            <a:ext cx="238482" cy="232388"/>
          </a:xfrm>
          <a:prstGeom prst="rect">
            <a:avLst/>
          </a:prstGeom>
          <a:noFill/>
          <a:ln>
            <a:noFill/>
          </a:ln>
        </p:spPr>
      </p:pic>
      <p:pic>
        <p:nvPicPr>
          <p:cNvPr id="298" name="Google Shape;298;p40"/>
          <p:cNvPicPr preferRelativeResize="0"/>
          <p:nvPr/>
        </p:nvPicPr>
        <p:blipFill>
          <a:blip r:embed="rId3">
            <a:alphaModFix/>
          </a:blip>
          <a:stretch>
            <a:fillRect/>
          </a:stretch>
        </p:blipFill>
        <p:spPr>
          <a:xfrm>
            <a:off x="591899" y="2650381"/>
            <a:ext cx="305231" cy="232388"/>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body" idx="1"/>
          </p:nvPr>
        </p:nvSpPr>
        <p:spPr>
          <a:xfrm>
            <a:off x="481350" y="975956"/>
            <a:ext cx="6755100" cy="186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200"/>
              <a:t>QEP combines the benefits of sample efficiency and stochasticity to do well on tasks such as Acrobot.​</a:t>
            </a:r>
            <a:endParaRPr sz="2200"/>
          </a:p>
          <a:p>
            <a:pPr marL="0" lvl="0" indent="0" algn="l" rtl="0">
              <a:spcBef>
                <a:spcPts val="600"/>
              </a:spcBef>
              <a:spcAft>
                <a:spcPts val="0"/>
              </a:spcAft>
              <a:buClr>
                <a:schemeClr val="dk1"/>
              </a:buClr>
              <a:buSzPts val="1100"/>
              <a:buFont typeface="Arial"/>
              <a:buNone/>
            </a:pPr>
            <a:endParaRPr sz="2200"/>
          </a:p>
          <a:p>
            <a:pPr marL="0" lvl="0" indent="0" algn="l" rtl="0">
              <a:spcBef>
                <a:spcPts val="600"/>
              </a:spcBef>
              <a:spcAft>
                <a:spcPts val="0"/>
              </a:spcAft>
              <a:buNone/>
            </a:pPr>
            <a:r>
              <a:rPr lang="en" sz="2200"/>
              <a:t>Future work includes identifying areas in which QEP fails as well and making improvements to the algorithm​.</a:t>
            </a:r>
            <a:endParaRPr sz="2200"/>
          </a:p>
        </p:txBody>
      </p:sp>
      <p:sp>
        <p:nvSpPr>
          <p:cNvPr id="304" name="Google Shape;304;p41"/>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Conclusion​</a:t>
            </a:r>
            <a:endParaRPr sz="3000" b="1">
              <a:solidFill>
                <a:srgbClr val="0091EA"/>
              </a:solidFill>
              <a:latin typeface="Roboto Slab"/>
              <a:ea typeface="Roboto Slab"/>
              <a:cs typeface="Roboto Slab"/>
              <a:sym typeface="Roboto Slab"/>
            </a:endParaRPr>
          </a:p>
        </p:txBody>
      </p:sp>
      <p:sp>
        <p:nvSpPr>
          <p:cNvPr id="305" name="Google Shape;305;p41"/>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306" name="Google Shape;306;p41"/>
          <p:cNvSpPr txBox="1"/>
          <p:nvPr/>
        </p:nvSpPr>
        <p:spPr>
          <a:xfrm>
            <a:off x="159850" y="3202323"/>
            <a:ext cx="5787600" cy="11295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2200" i="1">
                <a:solidFill>
                  <a:srgbClr val="263238"/>
                </a:solidFill>
                <a:latin typeface="Source Sans Pro"/>
                <a:ea typeface="Source Sans Pro"/>
                <a:cs typeface="Source Sans Pro"/>
                <a:sym typeface="Source Sans Pro"/>
              </a:rPr>
              <a:t>Check out my code library on GitHub!</a:t>
            </a:r>
            <a:r>
              <a:rPr lang="en" sz="2200">
                <a:solidFill>
                  <a:srgbClr val="263238"/>
                </a:solidFill>
                <a:latin typeface="Source Sans Pro"/>
                <a:ea typeface="Source Sans Pro"/>
                <a:cs typeface="Source Sans Pro"/>
                <a:sym typeface="Source Sans Pro"/>
              </a:rPr>
              <a:t>​</a:t>
            </a:r>
            <a:endParaRPr sz="2200">
              <a:solidFill>
                <a:srgbClr val="263238"/>
              </a:solidFill>
              <a:latin typeface="Source Sans Pro"/>
              <a:ea typeface="Source Sans Pro"/>
              <a:cs typeface="Source Sans Pro"/>
              <a:sym typeface="Source Sans Pro"/>
            </a:endParaRPr>
          </a:p>
          <a:p>
            <a:pPr marL="0" lvl="0" indent="0" algn="l" rtl="0">
              <a:spcBef>
                <a:spcPts val="600"/>
              </a:spcBef>
              <a:spcAft>
                <a:spcPts val="0"/>
              </a:spcAft>
              <a:buClr>
                <a:schemeClr val="dk1"/>
              </a:buClr>
              <a:buSzPts val="1100"/>
              <a:buFont typeface="Arial"/>
              <a:buNone/>
            </a:pPr>
            <a:r>
              <a:rPr lang="en" sz="2200" u="sng">
                <a:solidFill>
                  <a:schemeClr val="hlink"/>
                </a:solidFill>
                <a:latin typeface="Source Sans Pro"/>
                <a:ea typeface="Source Sans Pro"/>
                <a:cs typeface="Source Sans Pro"/>
                <a:sym typeface="Source Sans Pro"/>
                <a:hlinkClick r:id="rId3"/>
              </a:rPr>
              <a:t>https://github.com/Brandon-Rozek/rltorch</a:t>
            </a:r>
            <a:r>
              <a:rPr lang="en" sz="2200">
                <a:solidFill>
                  <a:srgbClr val="263238"/>
                </a:solidFill>
                <a:latin typeface="Source Sans Pro"/>
                <a:ea typeface="Source Sans Pro"/>
                <a:cs typeface="Source Sans Pro"/>
                <a:sym typeface="Source Sans Pro"/>
              </a:rPr>
              <a:t> ​</a:t>
            </a:r>
            <a:endParaRPr sz="2200">
              <a:latin typeface="Source Sans Pro"/>
              <a:ea typeface="Source Sans Pro"/>
              <a:cs typeface="Source Sans Pro"/>
              <a:sym typeface="Source Sans Pro"/>
            </a:endParaRPr>
          </a:p>
        </p:txBody>
      </p:sp>
      <p:pic>
        <p:nvPicPr>
          <p:cNvPr id="307" name="Google Shape;307;p41"/>
          <p:cNvPicPr preferRelativeResize="0"/>
          <p:nvPr/>
        </p:nvPicPr>
        <p:blipFill>
          <a:blip r:embed="rId4">
            <a:alphaModFix/>
          </a:blip>
          <a:stretch>
            <a:fillRect/>
          </a:stretch>
        </p:blipFill>
        <p:spPr>
          <a:xfrm>
            <a:off x="6173250" y="3088013"/>
            <a:ext cx="1965600" cy="19656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ctrTitle" idx="4294967295"/>
          </p:nvPr>
        </p:nvSpPr>
        <p:spPr>
          <a:xfrm>
            <a:off x="685800" y="1469042"/>
            <a:ext cx="7772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a:t>Thanks!</a:t>
            </a:r>
            <a:endParaRPr sz="3000" b="1"/>
          </a:p>
        </p:txBody>
      </p:sp>
      <p:sp>
        <p:nvSpPr>
          <p:cNvPr id="313" name="Google Shape;313;p42"/>
          <p:cNvSpPr txBox="1">
            <a:spLocks noGrp="1"/>
          </p:cNvSpPr>
          <p:nvPr>
            <p:ph type="subTitle" idx="4294967295"/>
          </p:nvPr>
        </p:nvSpPr>
        <p:spPr>
          <a:xfrm>
            <a:off x="685800" y="2668613"/>
            <a:ext cx="65937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b="1"/>
              <a:t>Any questions?</a:t>
            </a:r>
            <a:endParaRPr sz="2200" b="1"/>
          </a:p>
        </p:txBody>
      </p:sp>
      <p:sp>
        <p:nvSpPr>
          <p:cNvPr id="314" name="Google Shape;314;p42"/>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roboticbal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352" y="0"/>
            <a:ext cx="8428382" cy="474096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body" idx="1"/>
          </p:nvPr>
        </p:nvSpPr>
        <p:spPr>
          <a:xfrm>
            <a:off x="633750" y="918806"/>
            <a:ext cx="7571700" cy="3142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800" u="sng">
                <a:solidFill>
                  <a:schemeClr val="hlink"/>
                </a:solidFill>
                <a:hlinkClick r:id="rId3"/>
              </a:rPr>
              <a:t>OpenAI Gym</a:t>
            </a:r>
            <a:r>
              <a:rPr lang="en" sz="1800"/>
              <a:t>, Brockman et al, 2016. </a:t>
            </a:r>
            <a:r>
              <a:rPr lang="en" sz="1800" b="1"/>
              <a:t>Code Framework​.</a:t>
            </a:r>
            <a:endParaRPr sz="1800" b="1"/>
          </a:p>
          <a:p>
            <a:pPr marL="0" lvl="0" indent="0" algn="l" rtl="0">
              <a:spcBef>
                <a:spcPts val="600"/>
              </a:spcBef>
              <a:spcAft>
                <a:spcPts val="0"/>
              </a:spcAft>
              <a:buClr>
                <a:schemeClr val="dk1"/>
              </a:buClr>
              <a:buSzPts val="1100"/>
              <a:buFont typeface="Arial"/>
              <a:buNone/>
            </a:pPr>
            <a:r>
              <a:rPr lang="en" sz="1800" u="sng">
                <a:solidFill>
                  <a:schemeClr val="hlink"/>
                </a:solidFill>
                <a:hlinkClick r:id="rId4"/>
              </a:rPr>
              <a:t>RLPy: A Value-Function-Based Reinforcement Learning Framework for Education and Research</a:t>
            </a:r>
            <a:r>
              <a:rPr lang="en" sz="1800"/>
              <a:t>, Geramifard et al, 2015. </a:t>
            </a:r>
            <a:r>
              <a:rPr lang="en" sz="1800" b="1"/>
              <a:t>Acrobot Task​.</a:t>
            </a:r>
            <a:endParaRPr sz="1800" b="1"/>
          </a:p>
          <a:p>
            <a:pPr marL="0" lvl="0" indent="0" algn="l" rtl="0">
              <a:spcBef>
                <a:spcPts val="600"/>
              </a:spcBef>
              <a:spcAft>
                <a:spcPts val="0"/>
              </a:spcAft>
              <a:buClr>
                <a:schemeClr val="dk1"/>
              </a:buClr>
              <a:buSzPts val="1100"/>
              <a:buFont typeface="Arial"/>
              <a:buNone/>
            </a:pPr>
            <a:r>
              <a:rPr lang="en" sz="1800" u="sng">
                <a:solidFill>
                  <a:schemeClr val="hlink"/>
                </a:solidFill>
                <a:hlinkClick r:id="rId5"/>
              </a:rPr>
              <a:t>Policy gradient methods for reinforcement learning with function approximation.</a:t>
            </a:r>
            <a:r>
              <a:rPr lang="en" sz="1800"/>
              <a:t> Sutton et al, 2000. </a:t>
            </a:r>
            <a:r>
              <a:rPr lang="en" sz="1800" b="1"/>
              <a:t>Algorithm: PPO​.</a:t>
            </a:r>
            <a:endParaRPr sz="1800" b="1"/>
          </a:p>
          <a:p>
            <a:pPr marL="0" lvl="0" indent="0" algn="l" rtl="0">
              <a:spcBef>
                <a:spcPts val="600"/>
              </a:spcBef>
              <a:spcAft>
                <a:spcPts val="0"/>
              </a:spcAft>
              <a:buClr>
                <a:schemeClr val="dk1"/>
              </a:buClr>
              <a:buSzPts val="1100"/>
              <a:buFont typeface="Arial"/>
              <a:buNone/>
            </a:pPr>
            <a:r>
              <a:rPr lang="en" sz="1800" u="sng">
                <a:solidFill>
                  <a:schemeClr val="hlink"/>
                </a:solidFill>
                <a:hlinkClick r:id="rId6"/>
              </a:rPr>
              <a:t>Playing Atari with Deep Reinforcement Learning</a:t>
            </a:r>
            <a:r>
              <a:rPr lang="en" sz="1800"/>
              <a:t>, Mnih et al, 2013. </a:t>
            </a:r>
            <a:r>
              <a:rPr lang="en" sz="1800" b="1"/>
              <a:t>Algorithm: DQN.​</a:t>
            </a:r>
            <a:endParaRPr sz="1800" b="1"/>
          </a:p>
          <a:p>
            <a:pPr marL="0" lvl="0" indent="0" algn="l" rtl="0">
              <a:spcBef>
                <a:spcPts val="600"/>
              </a:spcBef>
              <a:spcAft>
                <a:spcPts val="0"/>
              </a:spcAft>
              <a:buNone/>
            </a:pPr>
            <a:r>
              <a:rPr lang="en" sz="1800" u="sng">
                <a:solidFill>
                  <a:schemeClr val="hlink"/>
                </a:solidFill>
                <a:hlinkClick r:id="rId7"/>
              </a:rPr>
              <a:t>Continuous Control With Deep Reinforcement Learning</a:t>
            </a:r>
            <a:r>
              <a:rPr lang="en" sz="1800"/>
              <a:t>, Lillicrap et al, 2015. </a:t>
            </a:r>
            <a:r>
              <a:rPr lang="en" sz="1800" b="1"/>
              <a:t>Algorithm: DDPG.​</a:t>
            </a:r>
            <a:endParaRPr sz="1800" b="1"/>
          </a:p>
          <a:p>
            <a:pPr marL="0" lvl="0" indent="0" algn="l" rtl="0">
              <a:spcBef>
                <a:spcPts val="600"/>
              </a:spcBef>
              <a:spcAft>
                <a:spcPts val="0"/>
              </a:spcAft>
              <a:buNone/>
            </a:pPr>
            <a:r>
              <a:rPr lang="en" sz="1800" u="sng">
                <a:solidFill>
                  <a:schemeClr val="hlink"/>
                </a:solidFill>
                <a:hlinkClick r:id="rId8"/>
              </a:rPr>
              <a:t>Evolution Strategies as a Scalable Alternative to Reinforcement Learning</a:t>
            </a:r>
            <a:r>
              <a:rPr lang="en" sz="1800"/>
              <a:t>, Salimans et al, 2017. </a:t>
            </a:r>
            <a:r>
              <a:rPr lang="en" sz="1800" b="1"/>
              <a:t>Algorithm: ES.</a:t>
            </a:r>
            <a:r>
              <a:rPr lang="en" sz="1800"/>
              <a:t>​</a:t>
            </a:r>
            <a:endParaRPr sz="1800"/>
          </a:p>
        </p:txBody>
      </p:sp>
      <p:sp>
        <p:nvSpPr>
          <p:cNvPr id="320" name="Google Shape;320;p43"/>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Research References​</a:t>
            </a:r>
            <a:endParaRPr sz="3000" b="1">
              <a:solidFill>
                <a:srgbClr val="0091EA"/>
              </a:solidFill>
              <a:latin typeface="Roboto Slab"/>
              <a:ea typeface="Roboto Slab"/>
              <a:cs typeface="Roboto Slab"/>
              <a:sym typeface="Roboto Slab"/>
            </a:endParaRPr>
          </a:p>
        </p:txBody>
      </p:sp>
      <p:sp>
        <p:nvSpPr>
          <p:cNvPr id="321" name="Google Shape;321;p4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body" idx="1"/>
          </p:nvPr>
        </p:nvSpPr>
        <p:spPr>
          <a:xfrm>
            <a:off x="633750" y="1033106"/>
            <a:ext cx="7571700" cy="3142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u="sng"/>
              <a:t>Video Snippets from:</a:t>
            </a:r>
            <a:endParaRPr sz="2200" u="sng"/>
          </a:p>
          <a:p>
            <a:pPr marL="0" lvl="0" indent="0" algn="l" rtl="0">
              <a:spcBef>
                <a:spcPts val="600"/>
              </a:spcBef>
              <a:spcAft>
                <a:spcPts val="0"/>
              </a:spcAft>
              <a:buNone/>
            </a:pPr>
            <a:r>
              <a:rPr lang="en" sz="2200" u="sng">
                <a:solidFill>
                  <a:schemeClr val="hlink"/>
                </a:solidFill>
                <a:hlinkClick r:id="rId3"/>
              </a:rPr>
              <a:t>Learning to Swing-Up and Balance from Scratch.</a:t>
            </a:r>
            <a:r>
              <a:rPr lang="en" sz="2200"/>
              <a:t> Dr. Martin Riedmiller</a:t>
            </a:r>
            <a:endParaRPr sz="2200"/>
          </a:p>
          <a:p>
            <a:pPr marL="0" lvl="0" indent="0" algn="l" rtl="0">
              <a:spcBef>
                <a:spcPts val="600"/>
              </a:spcBef>
              <a:spcAft>
                <a:spcPts val="0"/>
              </a:spcAft>
              <a:buNone/>
            </a:pPr>
            <a:r>
              <a:rPr lang="en" sz="2200" u="sng">
                <a:solidFill>
                  <a:schemeClr val="hlink"/>
                </a:solidFill>
                <a:hlinkClick r:id="rId4"/>
              </a:rPr>
              <a:t>Today I Tried: Evolutionary Strategies</a:t>
            </a:r>
            <a:r>
              <a:rPr lang="en" sz="2200"/>
              <a:t>. Giant_Neural_Network</a:t>
            </a:r>
            <a:endParaRPr sz="2200"/>
          </a:p>
          <a:p>
            <a:pPr marL="0" lvl="0" indent="0" algn="l" rtl="0">
              <a:spcBef>
                <a:spcPts val="600"/>
              </a:spcBef>
              <a:spcAft>
                <a:spcPts val="0"/>
              </a:spcAft>
              <a:buNone/>
            </a:pPr>
            <a:r>
              <a:rPr lang="en" sz="2200" u="sng">
                <a:solidFill>
                  <a:schemeClr val="hlink"/>
                </a:solidFill>
                <a:hlinkClick r:id="rId5"/>
              </a:rPr>
              <a:t>Seaquest for the Atari 2600</a:t>
            </a:r>
            <a:r>
              <a:rPr lang="en" sz="2200"/>
              <a:t>. 2600online</a:t>
            </a:r>
            <a:endParaRPr sz="2200"/>
          </a:p>
          <a:p>
            <a:pPr marL="0" lvl="0" indent="0" algn="l" rtl="0">
              <a:spcBef>
                <a:spcPts val="600"/>
              </a:spcBef>
              <a:spcAft>
                <a:spcPts val="0"/>
              </a:spcAft>
              <a:buNone/>
            </a:pPr>
            <a:endParaRPr sz="2200"/>
          </a:p>
          <a:p>
            <a:pPr marL="0" lvl="0" indent="0" algn="l" rtl="0">
              <a:spcBef>
                <a:spcPts val="600"/>
              </a:spcBef>
              <a:spcAft>
                <a:spcPts val="0"/>
              </a:spcAft>
              <a:buNone/>
            </a:pPr>
            <a:r>
              <a:rPr lang="en" sz="2200"/>
              <a:t>Presentation template by </a:t>
            </a:r>
            <a:r>
              <a:rPr lang="en" sz="2200" u="sng">
                <a:solidFill>
                  <a:schemeClr val="hlink"/>
                </a:solidFill>
                <a:hlinkClick r:id="rId6"/>
              </a:rPr>
              <a:t>SlidesCarnival</a:t>
            </a:r>
            <a:endParaRPr sz="2200"/>
          </a:p>
        </p:txBody>
      </p:sp>
      <p:sp>
        <p:nvSpPr>
          <p:cNvPr id="327" name="Google Shape;327;p44"/>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Presentation References​</a:t>
            </a:r>
            <a:endParaRPr sz="3000" b="1">
              <a:solidFill>
                <a:srgbClr val="0091EA"/>
              </a:solidFill>
              <a:latin typeface="Roboto Slab"/>
              <a:ea typeface="Roboto Slab"/>
              <a:cs typeface="Roboto Slab"/>
              <a:sym typeface="Roboto Slab"/>
            </a:endParaRPr>
          </a:p>
        </p:txBody>
      </p:sp>
      <p:sp>
        <p:nvSpPr>
          <p:cNvPr id="328" name="Google Shape;328;p44"/>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5"/>
          <p:cNvSpPr txBox="1">
            <a:spLocks noGrp="1"/>
          </p:cNvSpPr>
          <p:nvPr>
            <p:ph type="ctrTitle"/>
          </p:nvPr>
        </p:nvSpPr>
        <p:spPr>
          <a:xfrm>
            <a:off x="1546025" y="1526194"/>
            <a:ext cx="5832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Backup Slides</a:t>
            </a:r>
            <a:endParaRPr sz="3000"/>
          </a:p>
        </p:txBody>
      </p:sp>
      <p:sp>
        <p:nvSpPr>
          <p:cNvPr id="334" name="Google Shape;334;p45"/>
          <p:cNvSpPr txBox="1">
            <a:spLocks noGrp="1"/>
          </p:cNvSpPr>
          <p:nvPr>
            <p:ph type="subTitle" idx="1"/>
          </p:nvPr>
        </p:nvSpPr>
        <p:spPr>
          <a:xfrm>
            <a:off x="1546025" y="2782911"/>
            <a:ext cx="58326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For the curious...</a:t>
            </a:r>
            <a:endParaRPr sz="2200"/>
          </a:p>
        </p:txBody>
      </p:sp>
      <p:sp>
        <p:nvSpPr>
          <p:cNvPr id="335" name="Google Shape;335;p45"/>
          <p:cNvSpPr txBox="1">
            <a:spLocks noGrp="1"/>
          </p:cNvSpPr>
          <p:nvPr>
            <p:ph type="sldNum" idx="4294967295"/>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Backup - Policy Based Methods</a:t>
            </a:r>
            <a:endParaRPr sz="3000" b="1">
              <a:solidFill>
                <a:srgbClr val="0091EA"/>
              </a:solidFill>
              <a:latin typeface="Roboto Slab"/>
              <a:ea typeface="Roboto Slab"/>
              <a:cs typeface="Roboto Slab"/>
              <a:sym typeface="Roboto Slab"/>
            </a:endParaRPr>
          </a:p>
        </p:txBody>
      </p:sp>
      <p:sp>
        <p:nvSpPr>
          <p:cNvPr id="341" name="Google Shape;341;p4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342" name="Google Shape;342;p46"/>
          <p:cNvSpPr txBox="1"/>
          <p:nvPr/>
        </p:nvSpPr>
        <p:spPr>
          <a:xfrm>
            <a:off x="494700" y="1091269"/>
            <a:ext cx="64215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263238"/>
                </a:solidFill>
                <a:latin typeface="Source Sans Pro"/>
                <a:ea typeface="Source Sans Pro"/>
                <a:cs typeface="Source Sans Pro"/>
                <a:sym typeface="Source Sans Pro"/>
              </a:rPr>
              <a:t>Policy based functions update the probabilities with respect to the rewards obtained.</a:t>
            </a:r>
            <a:endParaRPr sz="2200">
              <a:solidFill>
                <a:srgbClr val="263238"/>
              </a:solidFill>
              <a:latin typeface="Source Sans Pro"/>
              <a:ea typeface="Source Sans Pro"/>
              <a:cs typeface="Source Sans Pro"/>
              <a:sym typeface="Source Sans Pro"/>
            </a:endParaRPr>
          </a:p>
        </p:txBody>
      </p:sp>
      <p:pic>
        <p:nvPicPr>
          <p:cNvPr id="343" name="Google Shape;343;p46"/>
          <p:cNvPicPr preferRelativeResize="0"/>
          <p:nvPr/>
        </p:nvPicPr>
        <p:blipFill>
          <a:blip r:embed="rId3">
            <a:alphaModFix/>
          </a:blip>
          <a:stretch>
            <a:fillRect/>
          </a:stretch>
        </p:blipFill>
        <p:spPr>
          <a:xfrm>
            <a:off x="1306725" y="1854319"/>
            <a:ext cx="4672013" cy="721519"/>
          </a:xfrm>
          <a:prstGeom prst="rect">
            <a:avLst/>
          </a:prstGeom>
          <a:noFill/>
          <a:ln>
            <a:noFill/>
          </a:ln>
        </p:spPr>
      </p:pic>
      <p:pic>
        <p:nvPicPr>
          <p:cNvPr id="344" name="Google Shape;344;p46"/>
          <p:cNvPicPr preferRelativeResize="0"/>
          <p:nvPr/>
        </p:nvPicPr>
        <p:blipFill>
          <a:blip r:embed="rId4">
            <a:alphaModFix/>
          </a:blip>
          <a:stretch>
            <a:fillRect/>
          </a:stretch>
        </p:blipFill>
        <p:spPr>
          <a:xfrm>
            <a:off x="687788" y="2621550"/>
            <a:ext cx="2530969" cy="1722094"/>
          </a:xfrm>
          <a:prstGeom prst="rect">
            <a:avLst/>
          </a:prstGeom>
          <a:noFill/>
          <a:ln>
            <a:noFill/>
          </a:ln>
        </p:spPr>
      </p:pic>
      <p:sp>
        <p:nvSpPr>
          <p:cNvPr id="345" name="Google Shape;345;p46"/>
          <p:cNvSpPr txBox="1"/>
          <p:nvPr/>
        </p:nvSpPr>
        <p:spPr>
          <a:xfrm>
            <a:off x="210600" y="4355681"/>
            <a:ext cx="4329000" cy="7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263238"/>
                </a:solidFill>
                <a:latin typeface="Source Sans Pro"/>
                <a:ea typeface="Source Sans Pro"/>
                <a:cs typeface="Source Sans Pro"/>
                <a:sym typeface="Source Sans Pro"/>
              </a:rPr>
              <a:t>When rewards are positive, the slope of the function pushes the probability towards 1</a:t>
            </a:r>
            <a:endParaRPr b="1">
              <a:solidFill>
                <a:srgbClr val="263238"/>
              </a:solidFill>
              <a:latin typeface="Source Sans Pro"/>
              <a:ea typeface="Source Sans Pro"/>
              <a:cs typeface="Source Sans Pro"/>
              <a:sym typeface="Source Sans Pro"/>
            </a:endParaRPr>
          </a:p>
        </p:txBody>
      </p:sp>
      <p:sp>
        <p:nvSpPr>
          <p:cNvPr id="346" name="Google Shape;346;p46"/>
          <p:cNvSpPr txBox="1"/>
          <p:nvPr/>
        </p:nvSpPr>
        <p:spPr>
          <a:xfrm>
            <a:off x="4417650" y="4355681"/>
            <a:ext cx="4329000" cy="7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263238"/>
                </a:solidFill>
                <a:latin typeface="Source Sans Pro"/>
                <a:ea typeface="Source Sans Pro"/>
                <a:cs typeface="Source Sans Pro"/>
                <a:sym typeface="Source Sans Pro"/>
              </a:rPr>
              <a:t>When rewards are negative, the slope of the function pushes the probability towards 0</a:t>
            </a:r>
            <a:endParaRPr b="1">
              <a:solidFill>
                <a:srgbClr val="263238"/>
              </a:solidFill>
              <a:latin typeface="Source Sans Pro"/>
              <a:ea typeface="Source Sans Pro"/>
              <a:cs typeface="Source Sans Pro"/>
              <a:sym typeface="Source Sans Pro"/>
            </a:endParaRPr>
          </a:p>
        </p:txBody>
      </p:sp>
      <p:pic>
        <p:nvPicPr>
          <p:cNvPr id="347" name="Google Shape;347;p46"/>
          <p:cNvPicPr preferRelativeResize="0"/>
          <p:nvPr/>
        </p:nvPicPr>
        <p:blipFill>
          <a:blip r:embed="rId5">
            <a:alphaModFix/>
          </a:blip>
          <a:stretch>
            <a:fillRect/>
          </a:stretch>
        </p:blipFill>
        <p:spPr>
          <a:xfrm>
            <a:off x="5047291" y="2556788"/>
            <a:ext cx="2302291" cy="185161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7"/>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Backup - Value Based Methods</a:t>
            </a:r>
            <a:endParaRPr sz="3000" b="1">
              <a:solidFill>
                <a:srgbClr val="0091EA"/>
              </a:solidFill>
              <a:latin typeface="Roboto Slab"/>
              <a:ea typeface="Roboto Slab"/>
              <a:cs typeface="Roboto Slab"/>
              <a:sym typeface="Roboto Slab"/>
            </a:endParaRPr>
          </a:p>
        </p:txBody>
      </p:sp>
      <p:sp>
        <p:nvSpPr>
          <p:cNvPr id="353" name="Google Shape;353;p4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354" name="Google Shape;354;p47"/>
          <p:cNvPicPr preferRelativeResize="0"/>
          <p:nvPr/>
        </p:nvPicPr>
        <p:blipFill>
          <a:blip r:embed="rId3">
            <a:alphaModFix/>
          </a:blip>
          <a:stretch>
            <a:fillRect/>
          </a:stretch>
        </p:blipFill>
        <p:spPr>
          <a:xfrm>
            <a:off x="928400" y="1865419"/>
            <a:ext cx="3707606" cy="735806"/>
          </a:xfrm>
          <a:prstGeom prst="rect">
            <a:avLst/>
          </a:prstGeom>
          <a:noFill/>
          <a:ln>
            <a:noFill/>
          </a:ln>
        </p:spPr>
      </p:pic>
      <p:pic>
        <p:nvPicPr>
          <p:cNvPr id="355" name="Google Shape;355;p47"/>
          <p:cNvPicPr preferRelativeResize="0"/>
          <p:nvPr/>
        </p:nvPicPr>
        <p:blipFill>
          <a:blip r:embed="rId4">
            <a:alphaModFix/>
          </a:blip>
          <a:stretch>
            <a:fillRect/>
          </a:stretch>
        </p:blipFill>
        <p:spPr>
          <a:xfrm>
            <a:off x="724725" y="3726769"/>
            <a:ext cx="5865019" cy="742950"/>
          </a:xfrm>
          <a:prstGeom prst="rect">
            <a:avLst/>
          </a:prstGeom>
          <a:noFill/>
          <a:ln>
            <a:noFill/>
          </a:ln>
        </p:spPr>
      </p:pic>
      <p:sp>
        <p:nvSpPr>
          <p:cNvPr id="356" name="Google Shape;356;p47"/>
          <p:cNvSpPr txBox="1"/>
          <p:nvPr/>
        </p:nvSpPr>
        <p:spPr>
          <a:xfrm>
            <a:off x="494700" y="1091269"/>
            <a:ext cx="64215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263238"/>
                </a:solidFill>
                <a:latin typeface="Source Sans Pro"/>
                <a:ea typeface="Source Sans Pro"/>
                <a:cs typeface="Source Sans Pro"/>
                <a:sym typeface="Source Sans Pro"/>
              </a:rPr>
              <a:t>Notice the following useful property of the value function,</a:t>
            </a:r>
            <a:endParaRPr sz="2200">
              <a:solidFill>
                <a:srgbClr val="263238"/>
              </a:solidFill>
              <a:latin typeface="Source Sans Pro"/>
              <a:ea typeface="Source Sans Pro"/>
              <a:cs typeface="Source Sans Pro"/>
              <a:sym typeface="Source Sans Pro"/>
            </a:endParaRPr>
          </a:p>
        </p:txBody>
      </p:sp>
      <p:sp>
        <p:nvSpPr>
          <p:cNvPr id="357" name="Google Shape;357;p47"/>
          <p:cNvSpPr txBox="1"/>
          <p:nvPr/>
        </p:nvSpPr>
        <p:spPr>
          <a:xfrm>
            <a:off x="475300" y="2857013"/>
            <a:ext cx="64215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263238"/>
                </a:solidFill>
                <a:latin typeface="Source Sans Pro"/>
                <a:ea typeface="Source Sans Pro"/>
                <a:cs typeface="Source Sans Pro"/>
                <a:sym typeface="Source Sans Pro"/>
              </a:rPr>
              <a:t>Using this, we can construct a way to update our value function.</a:t>
            </a:r>
            <a:endParaRPr sz="2200">
              <a:solidFill>
                <a:srgbClr val="263238"/>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8"/>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Backup - DDPG</a:t>
            </a:r>
            <a:endParaRPr sz="3000" b="1">
              <a:solidFill>
                <a:srgbClr val="0091EA"/>
              </a:solidFill>
              <a:latin typeface="Roboto Slab"/>
              <a:ea typeface="Roboto Slab"/>
              <a:cs typeface="Roboto Slab"/>
              <a:sym typeface="Roboto Slab"/>
            </a:endParaRPr>
          </a:p>
        </p:txBody>
      </p:sp>
      <p:sp>
        <p:nvSpPr>
          <p:cNvPr id="363" name="Google Shape;363;p4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364" name="Google Shape;364;p48"/>
          <p:cNvPicPr preferRelativeResize="0"/>
          <p:nvPr/>
        </p:nvPicPr>
        <p:blipFill>
          <a:blip r:embed="rId3">
            <a:alphaModFix/>
          </a:blip>
          <a:stretch>
            <a:fillRect/>
          </a:stretch>
        </p:blipFill>
        <p:spPr>
          <a:xfrm>
            <a:off x="1045463" y="1058963"/>
            <a:ext cx="5289804" cy="3110962"/>
          </a:xfrm>
          <a:prstGeom prst="rect">
            <a:avLst/>
          </a:prstGeom>
          <a:noFill/>
          <a:ln>
            <a:noFill/>
          </a:ln>
        </p:spPr>
      </p:pic>
      <p:pic>
        <p:nvPicPr>
          <p:cNvPr id="365" name="Google Shape;365;p48"/>
          <p:cNvPicPr preferRelativeResize="0"/>
          <p:nvPr/>
        </p:nvPicPr>
        <p:blipFill>
          <a:blip r:embed="rId4">
            <a:alphaModFix/>
          </a:blip>
          <a:stretch>
            <a:fillRect/>
          </a:stretch>
        </p:blipFill>
        <p:spPr>
          <a:xfrm>
            <a:off x="3227350" y="4276950"/>
            <a:ext cx="3843338" cy="60721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Backup - Exploration</a:t>
            </a:r>
            <a:endParaRPr sz="3000" b="1">
              <a:solidFill>
                <a:srgbClr val="0091EA"/>
              </a:solidFill>
              <a:latin typeface="Roboto Slab"/>
              <a:ea typeface="Roboto Slab"/>
              <a:cs typeface="Roboto Slab"/>
              <a:sym typeface="Roboto Slab"/>
            </a:endParaRPr>
          </a:p>
        </p:txBody>
      </p:sp>
      <p:sp>
        <p:nvSpPr>
          <p:cNvPr id="371" name="Google Shape;371;p49"/>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372" name="Google Shape;372;p49"/>
          <p:cNvPicPr preferRelativeResize="0"/>
          <p:nvPr/>
        </p:nvPicPr>
        <p:blipFill>
          <a:blip r:embed="rId3">
            <a:alphaModFix/>
          </a:blip>
          <a:stretch>
            <a:fillRect/>
          </a:stretch>
        </p:blipFill>
        <p:spPr>
          <a:xfrm>
            <a:off x="5208975" y="2210375"/>
            <a:ext cx="3603376" cy="2138650"/>
          </a:xfrm>
          <a:prstGeom prst="rect">
            <a:avLst/>
          </a:prstGeom>
          <a:noFill/>
          <a:ln>
            <a:noFill/>
          </a:ln>
        </p:spPr>
      </p:pic>
      <p:sp>
        <p:nvSpPr>
          <p:cNvPr id="373" name="Google Shape;373;p49"/>
          <p:cNvSpPr txBox="1">
            <a:spLocks noGrp="1"/>
          </p:cNvSpPr>
          <p:nvPr>
            <p:ph type="body" idx="1"/>
          </p:nvPr>
        </p:nvSpPr>
        <p:spPr>
          <a:xfrm>
            <a:off x="557550" y="1109302"/>
            <a:ext cx="7571700" cy="132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Exploration in QEP occurs by maximizing Entropy.</a:t>
            </a:r>
            <a:endParaRPr sz="2200"/>
          </a:p>
          <a:p>
            <a:pPr marL="457200" lvl="0" indent="-368300" algn="l" rtl="0">
              <a:spcBef>
                <a:spcPts val="0"/>
              </a:spcBef>
              <a:spcAft>
                <a:spcPts val="0"/>
              </a:spcAft>
              <a:buSzPts val="2200"/>
              <a:buChar char="●"/>
            </a:pPr>
            <a:r>
              <a:rPr lang="en" sz="2200"/>
              <a:t>It is defined as:</a:t>
            </a:r>
            <a:endParaRPr sz="2200"/>
          </a:p>
        </p:txBody>
      </p:sp>
      <p:pic>
        <p:nvPicPr>
          <p:cNvPr id="374" name="Google Shape;374;p49"/>
          <p:cNvPicPr preferRelativeResize="0"/>
          <p:nvPr/>
        </p:nvPicPr>
        <p:blipFill>
          <a:blip r:embed="rId4">
            <a:alphaModFix/>
          </a:blip>
          <a:stretch>
            <a:fillRect/>
          </a:stretch>
        </p:blipFill>
        <p:spPr>
          <a:xfrm>
            <a:off x="1500675" y="1978325"/>
            <a:ext cx="3210950" cy="1095825"/>
          </a:xfrm>
          <a:prstGeom prst="rect">
            <a:avLst/>
          </a:prstGeom>
          <a:noFill/>
          <a:ln>
            <a:noFill/>
          </a:ln>
        </p:spPr>
      </p:pic>
      <p:sp>
        <p:nvSpPr>
          <p:cNvPr id="375" name="Google Shape;375;p49"/>
          <p:cNvSpPr txBox="1"/>
          <p:nvPr/>
        </p:nvSpPr>
        <p:spPr>
          <a:xfrm>
            <a:off x="5870625" y="4304550"/>
            <a:ext cx="2393400" cy="21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63238"/>
                </a:solidFill>
                <a:latin typeface="Source Sans Pro"/>
                <a:ea typeface="Source Sans Pro"/>
                <a:cs typeface="Source Sans Pro"/>
                <a:sym typeface="Source Sans Pro"/>
              </a:rPr>
              <a:t>Graphic by </a:t>
            </a:r>
            <a:r>
              <a:rPr lang="en" u="sng">
                <a:solidFill>
                  <a:srgbClr val="263238"/>
                </a:solidFill>
                <a:latin typeface="Source Sans Pro"/>
                <a:ea typeface="Source Sans Pro"/>
                <a:cs typeface="Source Sans Pro"/>
                <a:sym typeface="Source Sans Pro"/>
                <a:hlinkClick r:id="rId5"/>
              </a:rPr>
              <a:t>Rudy Gilman</a:t>
            </a:r>
            <a:endParaRPr>
              <a:solidFill>
                <a:srgbClr val="263238"/>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Outline</a:t>
            </a:r>
            <a:endParaRPr sz="3000" b="1">
              <a:solidFill>
                <a:srgbClr val="0091EA"/>
              </a:solidFill>
              <a:latin typeface="Roboto Slab"/>
              <a:ea typeface="Roboto Slab"/>
              <a:cs typeface="Roboto Slab"/>
              <a:sym typeface="Roboto Slab"/>
            </a:endParaRPr>
          </a:p>
        </p:txBody>
      </p:sp>
      <p:sp>
        <p:nvSpPr>
          <p:cNvPr id="152" name="Google Shape;152;p26"/>
          <p:cNvSpPr txBox="1">
            <a:spLocks noGrp="1"/>
          </p:cNvSpPr>
          <p:nvPr>
            <p:ph type="body" idx="1"/>
          </p:nvPr>
        </p:nvSpPr>
        <p:spPr>
          <a:xfrm>
            <a:off x="786150" y="1014050"/>
            <a:ext cx="7571700" cy="35736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en" sz="2200"/>
              <a:t>What is Reinforcement Learning?​</a:t>
            </a:r>
            <a:endParaRPr sz="2200"/>
          </a:p>
          <a:p>
            <a:pPr marL="457200" lvl="0" indent="0" algn="l" rtl="0">
              <a:spcBef>
                <a:spcPts val="600"/>
              </a:spcBef>
              <a:spcAft>
                <a:spcPts val="0"/>
              </a:spcAft>
              <a:buNone/>
            </a:pPr>
            <a:endParaRPr sz="600"/>
          </a:p>
          <a:p>
            <a:pPr marL="457200" lvl="0" indent="-368300" algn="l" rtl="0">
              <a:spcBef>
                <a:spcPts val="600"/>
              </a:spcBef>
              <a:spcAft>
                <a:spcPts val="0"/>
              </a:spcAft>
              <a:buSzPts val="2200"/>
              <a:buChar char="◎"/>
            </a:pPr>
            <a:r>
              <a:rPr lang="en" sz="2200"/>
              <a:t>Survey of existing algorithms​</a:t>
            </a:r>
            <a:endParaRPr sz="2200"/>
          </a:p>
          <a:p>
            <a:pPr marL="914400" lvl="1" indent="-342900" algn="l" rtl="0">
              <a:spcBef>
                <a:spcPts val="0"/>
              </a:spcBef>
              <a:spcAft>
                <a:spcPts val="0"/>
              </a:spcAft>
              <a:buSzPts val="1800"/>
              <a:buChar char="○"/>
            </a:pPr>
            <a:r>
              <a:rPr lang="en" sz="1800"/>
              <a:t>Value-based methods​</a:t>
            </a:r>
            <a:endParaRPr sz="1800"/>
          </a:p>
          <a:p>
            <a:pPr marL="914400" lvl="1" indent="-342900" algn="l" rtl="0">
              <a:spcBef>
                <a:spcPts val="0"/>
              </a:spcBef>
              <a:spcAft>
                <a:spcPts val="0"/>
              </a:spcAft>
              <a:buSzPts val="1800"/>
              <a:buChar char="○"/>
            </a:pPr>
            <a:r>
              <a:rPr lang="en" sz="1800"/>
              <a:t>Policy-based methods​</a:t>
            </a:r>
            <a:endParaRPr sz="1800"/>
          </a:p>
          <a:p>
            <a:pPr marL="0" lvl="0" indent="0" algn="l" rtl="0">
              <a:spcBef>
                <a:spcPts val="600"/>
              </a:spcBef>
              <a:spcAft>
                <a:spcPts val="0"/>
              </a:spcAft>
              <a:buNone/>
            </a:pPr>
            <a:endParaRPr sz="600"/>
          </a:p>
          <a:p>
            <a:pPr marL="457200" lvl="0" indent="-368300" algn="l" rtl="0">
              <a:spcBef>
                <a:spcPts val="600"/>
              </a:spcBef>
              <a:spcAft>
                <a:spcPts val="0"/>
              </a:spcAft>
              <a:buSzPts val="2200"/>
              <a:buChar char="◎"/>
            </a:pPr>
            <a:r>
              <a:rPr lang="en" sz="2200"/>
              <a:t>The QEP Algorithm​</a:t>
            </a:r>
            <a:endParaRPr sz="2200"/>
          </a:p>
          <a:p>
            <a:pPr marL="914400" lvl="1" indent="-342900" algn="l" rtl="0">
              <a:spcBef>
                <a:spcPts val="0"/>
              </a:spcBef>
              <a:spcAft>
                <a:spcPts val="0"/>
              </a:spcAft>
              <a:buSzPts val="1800"/>
              <a:buChar char="○"/>
            </a:pPr>
            <a:r>
              <a:rPr lang="en" sz="1800"/>
              <a:t>New Loss Function​</a:t>
            </a:r>
            <a:endParaRPr sz="1800"/>
          </a:p>
          <a:p>
            <a:pPr marL="914400" lvl="1" indent="-342900" algn="l" rtl="0">
              <a:spcBef>
                <a:spcPts val="0"/>
              </a:spcBef>
              <a:spcAft>
                <a:spcPts val="0"/>
              </a:spcAft>
              <a:buSzPts val="1800"/>
              <a:buChar char="○"/>
            </a:pPr>
            <a:r>
              <a:rPr lang="en" sz="1800"/>
              <a:t>Evolutionary Strategies​</a:t>
            </a:r>
            <a:endParaRPr sz="1800"/>
          </a:p>
          <a:p>
            <a:pPr marL="0" lvl="0" indent="0" algn="l" rtl="0">
              <a:spcBef>
                <a:spcPts val="600"/>
              </a:spcBef>
              <a:spcAft>
                <a:spcPts val="0"/>
              </a:spcAft>
              <a:buNone/>
            </a:pPr>
            <a:endParaRPr sz="600"/>
          </a:p>
          <a:p>
            <a:pPr marL="457200" lvl="0" indent="-368300" algn="l" rtl="0">
              <a:spcBef>
                <a:spcPts val="600"/>
              </a:spcBef>
              <a:spcAft>
                <a:spcPts val="0"/>
              </a:spcAft>
              <a:buSzPts val="2200"/>
              <a:buChar char="◎"/>
            </a:pPr>
            <a:r>
              <a:rPr lang="en" sz="2200"/>
              <a:t>Results and Conclusion​</a:t>
            </a:r>
            <a:endParaRPr sz="2200"/>
          </a:p>
        </p:txBody>
      </p:sp>
      <p:sp>
        <p:nvSpPr>
          <p:cNvPr id="153" name="Google Shape;153;p2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p:nvPr/>
        </p:nvSpPr>
        <p:spPr>
          <a:xfrm>
            <a:off x="475300" y="368925"/>
            <a:ext cx="56067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What is Reinforcement Learning?​</a:t>
            </a:r>
            <a:endParaRPr sz="3000" b="1">
              <a:solidFill>
                <a:srgbClr val="0091EA"/>
              </a:solidFill>
              <a:latin typeface="Roboto Slab"/>
              <a:ea typeface="Roboto Slab"/>
              <a:cs typeface="Roboto Slab"/>
              <a:sym typeface="Roboto Slab"/>
            </a:endParaRPr>
          </a:p>
        </p:txBody>
      </p:sp>
      <p:sp>
        <p:nvSpPr>
          <p:cNvPr id="159" name="Google Shape;159;p27"/>
          <p:cNvSpPr txBox="1">
            <a:spLocks noGrp="1"/>
          </p:cNvSpPr>
          <p:nvPr>
            <p:ph type="body" idx="1"/>
          </p:nvPr>
        </p:nvSpPr>
        <p:spPr>
          <a:xfrm>
            <a:off x="633750" y="1376006"/>
            <a:ext cx="6799200" cy="102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t>With no prior knowledge, being able to select actions in order to maximize the reward that the environment gives out.​</a:t>
            </a:r>
            <a:endParaRPr sz="2200"/>
          </a:p>
        </p:txBody>
      </p:sp>
      <p:sp>
        <p:nvSpPr>
          <p:cNvPr id="160" name="Google Shape;160;p2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161" name="Google Shape;161;p27"/>
          <p:cNvPicPr preferRelativeResize="0"/>
          <p:nvPr/>
        </p:nvPicPr>
        <p:blipFill>
          <a:blip r:embed="rId3">
            <a:alphaModFix/>
          </a:blip>
          <a:stretch>
            <a:fillRect/>
          </a:stretch>
        </p:blipFill>
        <p:spPr>
          <a:xfrm>
            <a:off x="2444275" y="2339831"/>
            <a:ext cx="3448537" cy="1727231"/>
          </a:xfrm>
          <a:prstGeom prst="rect">
            <a:avLst/>
          </a:prstGeom>
          <a:noFill/>
          <a:ln>
            <a:noFill/>
          </a:ln>
        </p:spPr>
      </p:pic>
      <p:sp>
        <p:nvSpPr>
          <p:cNvPr id="162" name="Google Shape;162;p27"/>
          <p:cNvSpPr txBox="1"/>
          <p:nvPr/>
        </p:nvSpPr>
        <p:spPr>
          <a:xfrm>
            <a:off x="3601550" y="4298794"/>
            <a:ext cx="4850100" cy="808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latin typeface="Source Sans Pro"/>
                <a:ea typeface="Source Sans Pro"/>
                <a:cs typeface="Source Sans Pro"/>
                <a:sym typeface="Source Sans Pro"/>
              </a:rPr>
              <a:t>Important Distinction: In this talk, we will focus on tasks that have discrete actions. Such as buy/sell, up/down/left/right.​</a:t>
            </a:r>
            <a:endParaRPr>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Example Task: Acrobot​</a:t>
            </a:r>
            <a:endParaRPr sz="3000" b="1">
              <a:solidFill>
                <a:srgbClr val="0091EA"/>
              </a:solidFill>
              <a:latin typeface="Roboto Slab"/>
              <a:ea typeface="Roboto Slab"/>
              <a:cs typeface="Roboto Slab"/>
              <a:sym typeface="Roboto Slab"/>
            </a:endParaRPr>
          </a:p>
        </p:txBody>
      </p:sp>
      <p:sp>
        <p:nvSpPr>
          <p:cNvPr id="168" name="Google Shape;168;p28"/>
          <p:cNvSpPr txBox="1">
            <a:spLocks noGrp="1"/>
          </p:cNvSpPr>
          <p:nvPr>
            <p:ph type="body" idx="1"/>
          </p:nvPr>
        </p:nvSpPr>
        <p:spPr>
          <a:xfrm>
            <a:off x="557550" y="1090256"/>
            <a:ext cx="5941500" cy="841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t>The goal is to swing the end of the lower link up to a given height.​</a:t>
            </a:r>
            <a:endParaRPr sz="2200"/>
          </a:p>
        </p:txBody>
      </p:sp>
      <p:sp>
        <p:nvSpPr>
          <p:cNvPr id="169" name="Google Shape;169;p2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70" name="Google Shape;170;p28"/>
          <p:cNvPicPr preferRelativeResize="0"/>
          <p:nvPr/>
        </p:nvPicPr>
        <p:blipFill>
          <a:blip r:embed="rId3">
            <a:alphaModFix/>
          </a:blip>
          <a:stretch>
            <a:fillRect/>
          </a:stretch>
        </p:blipFill>
        <p:spPr>
          <a:xfrm>
            <a:off x="372676" y="1989356"/>
            <a:ext cx="2377163" cy="2388337"/>
          </a:xfrm>
          <a:prstGeom prst="rect">
            <a:avLst/>
          </a:prstGeom>
          <a:noFill/>
          <a:ln>
            <a:noFill/>
          </a:ln>
        </p:spPr>
      </p:pic>
      <p:pic>
        <p:nvPicPr>
          <p:cNvPr id="171" name="Google Shape;171;p28"/>
          <p:cNvPicPr preferRelativeResize="0"/>
          <p:nvPr/>
        </p:nvPicPr>
        <p:blipFill>
          <a:blip r:embed="rId4">
            <a:alphaModFix/>
          </a:blip>
          <a:stretch>
            <a:fillRect/>
          </a:stretch>
        </p:blipFill>
        <p:spPr>
          <a:xfrm>
            <a:off x="5386125" y="1989356"/>
            <a:ext cx="2551650" cy="2278031"/>
          </a:xfrm>
          <a:prstGeom prst="rect">
            <a:avLst/>
          </a:prstGeom>
          <a:noFill/>
          <a:ln>
            <a:noFill/>
          </a:ln>
        </p:spPr>
      </p:pic>
      <p:sp>
        <p:nvSpPr>
          <p:cNvPr id="172" name="Google Shape;172;p28"/>
          <p:cNvSpPr/>
          <p:nvPr/>
        </p:nvSpPr>
        <p:spPr>
          <a:xfrm>
            <a:off x="3850950" y="3147056"/>
            <a:ext cx="1323000" cy="203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Example Task: Acrobot​</a:t>
            </a:r>
            <a:endParaRPr sz="3000" b="1">
              <a:solidFill>
                <a:srgbClr val="0091EA"/>
              </a:solidFill>
              <a:latin typeface="Roboto Slab"/>
              <a:ea typeface="Roboto Slab"/>
              <a:cs typeface="Roboto Slab"/>
              <a:sym typeface="Roboto Slab"/>
            </a:endParaRPr>
          </a:p>
        </p:txBody>
      </p:sp>
      <p:sp>
        <p:nvSpPr>
          <p:cNvPr id="178" name="Google Shape;178;p29"/>
          <p:cNvSpPr txBox="1">
            <a:spLocks noGrp="1"/>
          </p:cNvSpPr>
          <p:nvPr>
            <p:ph type="body" idx="1"/>
          </p:nvPr>
        </p:nvSpPr>
        <p:spPr>
          <a:xfrm>
            <a:off x="557550" y="1090256"/>
            <a:ext cx="5941500" cy="841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u="sng"/>
              <a:t>Possible Actions:</a:t>
            </a:r>
            <a:endParaRPr sz="2200" u="sng"/>
          </a:p>
          <a:p>
            <a:pPr marL="0" lvl="0" indent="0" algn="l" rtl="0">
              <a:spcBef>
                <a:spcPts val="600"/>
              </a:spcBef>
              <a:spcAft>
                <a:spcPts val="0"/>
              </a:spcAft>
              <a:buNone/>
            </a:pPr>
            <a:r>
              <a:rPr lang="en" sz="2200"/>
              <a:t>Left, Right, Nothing</a:t>
            </a:r>
            <a:endParaRPr sz="2200"/>
          </a:p>
          <a:p>
            <a:pPr marL="0" lvl="0" indent="0" algn="l" rtl="0">
              <a:spcBef>
                <a:spcPts val="600"/>
              </a:spcBef>
              <a:spcAft>
                <a:spcPts val="0"/>
              </a:spcAft>
              <a:buNone/>
            </a:pPr>
            <a:endParaRPr sz="700"/>
          </a:p>
          <a:p>
            <a:pPr marL="0" lvl="0" indent="0" algn="l" rtl="0">
              <a:spcBef>
                <a:spcPts val="600"/>
              </a:spcBef>
              <a:spcAft>
                <a:spcPts val="0"/>
              </a:spcAft>
              <a:buNone/>
            </a:pPr>
            <a:r>
              <a:rPr lang="en" sz="2200" u="sng"/>
              <a:t>Reward Structure:</a:t>
            </a:r>
            <a:endParaRPr sz="2200" u="sng"/>
          </a:p>
          <a:p>
            <a:pPr marL="0" lvl="0" indent="0" algn="l" rtl="0">
              <a:spcBef>
                <a:spcPts val="600"/>
              </a:spcBef>
              <a:spcAft>
                <a:spcPts val="0"/>
              </a:spcAft>
              <a:buNone/>
            </a:pPr>
            <a:r>
              <a:rPr lang="en" sz="2200"/>
              <a:t>-1 until goal reached</a:t>
            </a:r>
            <a:endParaRPr sz="2200"/>
          </a:p>
        </p:txBody>
      </p:sp>
      <p:sp>
        <p:nvSpPr>
          <p:cNvPr id="179" name="Google Shape;179;p29"/>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180" name="Google Shape;180;p29"/>
          <p:cNvPicPr preferRelativeResize="0"/>
          <p:nvPr/>
        </p:nvPicPr>
        <p:blipFill>
          <a:blip r:embed="rId3">
            <a:alphaModFix/>
          </a:blip>
          <a:stretch>
            <a:fillRect/>
          </a:stretch>
        </p:blipFill>
        <p:spPr>
          <a:xfrm>
            <a:off x="4391400" y="1731475"/>
            <a:ext cx="3034225" cy="3034200"/>
          </a:xfrm>
          <a:prstGeom prst="rect">
            <a:avLst/>
          </a:prstGeom>
          <a:noFill/>
          <a:ln>
            <a:noFill/>
          </a:ln>
        </p:spPr>
      </p:pic>
      <p:sp>
        <p:nvSpPr>
          <p:cNvPr id="181" name="Google Shape;181;p29"/>
          <p:cNvSpPr txBox="1"/>
          <p:nvPr/>
        </p:nvSpPr>
        <p:spPr>
          <a:xfrm>
            <a:off x="5510350" y="1236763"/>
            <a:ext cx="2570400" cy="4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Source Sans Pro"/>
                <a:ea typeface="Source Sans Pro"/>
                <a:cs typeface="Source Sans Pro"/>
                <a:sym typeface="Source Sans Pro"/>
              </a:rPr>
              <a:t>Random Agent</a:t>
            </a:r>
            <a:endParaRPr sz="2200" b="1">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ctrTitle"/>
          </p:nvPr>
        </p:nvSpPr>
        <p:spPr>
          <a:xfrm>
            <a:off x="1546025" y="1526194"/>
            <a:ext cx="5832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Survey of Existing Algorithms</a:t>
            </a:r>
            <a:endParaRPr sz="3000"/>
          </a:p>
        </p:txBody>
      </p:sp>
      <p:sp>
        <p:nvSpPr>
          <p:cNvPr id="187" name="Google Shape;187;p30"/>
          <p:cNvSpPr txBox="1">
            <a:spLocks noGrp="1"/>
          </p:cNvSpPr>
          <p:nvPr>
            <p:ph type="subTitle" idx="1"/>
          </p:nvPr>
        </p:nvSpPr>
        <p:spPr>
          <a:xfrm>
            <a:off x="1546025" y="2782911"/>
            <a:ext cx="58326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Value and Policy Algorithms​</a:t>
            </a:r>
            <a:endParaRPr sz="2200"/>
          </a:p>
        </p:txBody>
      </p:sp>
      <p:sp>
        <p:nvSpPr>
          <p:cNvPr id="188" name="Google Shape;188;p30"/>
          <p:cNvSpPr txBox="1">
            <a:spLocks noGrp="1"/>
          </p:cNvSpPr>
          <p:nvPr>
            <p:ph type="sldNum" idx="4294967295"/>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body" idx="1"/>
          </p:nvPr>
        </p:nvSpPr>
        <p:spPr>
          <a:xfrm>
            <a:off x="535150" y="923975"/>
            <a:ext cx="4848300" cy="14739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en" sz="2200"/>
              <a:t>Predict outcomes of certain actions. </a:t>
            </a:r>
            <a:endParaRPr sz="2200"/>
          </a:p>
          <a:p>
            <a:pPr marL="457200" lvl="0" indent="-368300" algn="l" rtl="0">
              <a:spcBef>
                <a:spcPts val="0"/>
              </a:spcBef>
              <a:spcAft>
                <a:spcPts val="0"/>
              </a:spcAft>
              <a:buSzPts val="2200"/>
              <a:buChar char="●"/>
            </a:pPr>
            <a:r>
              <a:rPr lang="en" sz="2200"/>
              <a:t>Action is chosen that leads to best outcome.</a:t>
            </a:r>
            <a:endParaRPr sz="2200"/>
          </a:p>
          <a:p>
            <a:pPr marL="457200" lvl="0" indent="-368300" algn="l" rtl="0">
              <a:spcBef>
                <a:spcPts val="0"/>
              </a:spcBef>
              <a:spcAft>
                <a:spcPts val="0"/>
              </a:spcAft>
              <a:buSzPts val="2200"/>
              <a:buChar char="●"/>
            </a:pPr>
            <a:r>
              <a:rPr lang="en" sz="2200"/>
              <a:t>Update value predictions by using the history of choices and their outcomes.</a:t>
            </a:r>
            <a:endParaRPr sz="2200"/>
          </a:p>
        </p:txBody>
      </p:sp>
      <p:sp>
        <p:nvSpPr>
          <p:cNvPr id="194" name="Google Shape;194;p31"/>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Value-based Algorithms​</a:t>
            </a:r>
            <a:endParaRPr sz="3000" b="1">
              <a:solidFill>
                <a:srgbClr val="0091EA"/>
              </a:solidFill>
              <a:latin typeface="Roboto Slab"/>
              <a:ea typeface="Roboto Slab"/>
              <a:cs typeface="Roboto Slab"/>
              <a:sym typeface="Roboto Slab"/>
            </a:endParaRPr>
          </a:p>
        </p:txBody>
      </p:sp>
      <p:sp>
        <p:nvSpPr>
          <p:cNvPr id="195" name="Google Shape;195;p31"/>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196" name="Google Shape;196;p31"/>
          <p:cNvPicPr preferRelativeResize="0"/>
          <p:nvPr/>
        </p:nvPicPr>
        <p:blipFill>
          <a:blip r:embed="rId3">
            <a:alphaModFix/>
          </a:blip>
          <a:stretch>
            <a:fillRect/>
          </a:stretch>
        </p:blipFill>
        <p:spPr>
          <a:xfrm>
            <a:off x="5650400" y="2052325"/>
            <a:ext cx="2677775" cy="2697525"/>
          </a:xfrm>
          <a:prstGeom prst="rect">
            <a:avLst/>
          </a:prstGeom>
          <a:noFill/>
          <a:ln>
            <a:noFill/>
          </a:ln>
        </p:spPr>
      </p:pic>
      <p:sp>
        <p:nvSpPr>
          <p:cNvPr id="197" name="Google Shape;197;p31"/>
          <p:cNvSpPr txBox="1"/>
          <p:nvPr/>
        </p:nvSpPr>
        <p:spPr>
          <a:xfrm>
            <a:off x="5870625" y="4761750"/>
            <a:ext cx="2393400" cy="21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63238"/>
                </a:solidFill>
                <a:latin typeface="Source Sans Pro"/>
                <a:ea typeface="Source Sans Pro"/>
                <a:cs typeface="Source Sans Pro"/>
                <a:sym typeface="Source Sans Pro"/>
              </a:rPr>
              <a:t>Graphic by </a:t>
            </a:r>
            <a:r>
              <a:rPr lang="en" u="sng">
                <a:solidFill>
                  <a:srgbClr val="263238"/>
                </a:solidFill>
                <a:latin typeface="Source Sans Pro"/>
                <a:ea typeface="Source Sans Pro"/>
                <a:cs typeface="Source Sans Pro"/>
                <a:sym typeface="Source Sans Pro"/>
                <a:hlinkClick r:id="rId4"/>
              </a:rPr>
              <a:t>Rudy Gilman</a:t>
            </a:r>
            <a:endParaRPr>
              <a:solidFill>
                <a:srgbClr val="263238"/>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body" idx="1"/>
          </p:nvPr>
        </p:nvSpPr>
        <p:spPr>
          <a:xfrm>
            <a:off x="557550" y="975956"/>
            <a:ext cx="6736800" cy="9603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en" sz="2200"/>
              <a:t>Produces a probability for each action.</a:t>
            </a:r>
            <a:endParaRPr sz="2200"/>
          </a:p>
          <a:p>
            <a:pPr marL="0" lvl="0" indent="0" algn="l" rtl="0">
              <a:spcBef>
                <a:spcPts val="600"/>
              </a:spcBef>
              <a:spcAft>
                <a:spcPts val="0"/>
              </a:spcAft>
              <a:buNone/>
            </a:pPr>
            <a:endParaRPr sz="2200"/>
          </a:p>
          <a:p>
            <a:pPr marL="0" lvl="0" indent="0" algn="l" rtl="0">
              <a:spcBef>
                <a:spcPts val="600"/>
              </a:spcBef>
              <a:spcAft>
                <a:spcPts val="0"/>
              </a:spcAft>
              <a:buNone/>
            </a:pPr>
            <a:r>
              <a:rPr lang="en" sz="2200" i="1"/>
              <a:t>Example:</a:t>
            </a:r>
            <a:endParaRPr sz="2200" i="1"/>
          </a:p>
        </p:txBody>
      </p:sp>
      <p:sp>
        <p:nvSpPr>
          <p:cNvPr id="203" name="Google Shape;203;p32"/>
          <p:cNvSpPr txBox="1">
            <a:spLocks noGrp="1"/>
          </p:cNvSpPr>
          <p:nvPr>
            <p:ph type="body" idx="1"/>
          </p:nvPr>
        </p:nvSpPr>
        <p:spPr>
          <a:xfrm>
            <a:off x="527875" y="2469824"/>
            <a:ext cx="7571700" cy="10350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en" sz="2200"/>
              <a:t>Nudge the probabilities towards 1 or 0 depending on what the effect of taking that action was on our rewards.</a:t>
            </a:r>
            <a:endParaRPr sz="2200"/>
          </a:p>
        </p:txBody>
      </p:sp>
      <p:sp>
        <p:nvSpPr>
          <p:cNvPr id="204" name="Google Shape;204;p32"/>
          <p:cNvSpPr txBox="1"/>
          <p:nvPr/>
        </p:nvSpPr>
        <p:spPr>
          <a:xfrm>
            <a:off x="475300" y="368925"/>
            <a:ext cx="7798800" cy="6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91EA"/>
                </a:solidFill>
                <a:latin typeface="Roboto Slab"/>
                <a:ea typeface="Roboto Slab"/>
                <a:cs typeface="Roboto Slab"/>
                <a:sym typeface="Roboto Slab"/>
              </a:rPr>
              <a:t>Policy-based Algorithms​</a:t>
            </a:r>
            <a:endParaRPr sz="3000" b="1">
              <a:solidFill>
                <a:srgbClr val="0091EA"/>
              </a:solidFill>
              <a:latin typeface="Roboto Slab"/>
              <a:ea typeface="Roboto Slab"/>
              <a:cs typeface="Roboto Slab"/>
              <a:sym typeface="Roboto Slab"/>
            </a:endParaRPr>
          </a:p>
        </p:txBody>
      </p:sp>
      <p:sp>
        <p:nvSpPr>
          <p:cNvPr id="205" name="Google Shape;205;p32"/>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206" name="Google Shape;206;p32"/>
          <p:cNvSpPr txBox="1"/>
          <p:nvPr/>
        </p:nvSpPr>
        <p:spPr>
          <a:xfrm>
            <a:off x="2880950" y="3832200"/>
            <a:ext cx="5694000" cy="853500"/>
          </a:xfrm>
          <a:prstGeom prst="rect">
            <a:avLst/>
          </a:prstGeom>
          <a:noFill/>
          <a:ln>
            <a:noFill/>
          </a:ln>
        </p:spPr>
        <p:txBody>
          <a:bodyPr spcFirstLastPara="1" wrap="square" lIns="91425" tIns="91425" rIns="91425" bIns="91425" anchor="t" anchorCtr="0">
            <a:noAutofit/>
          </a:bodyPr>
          <a:lstStyle/>
          <a:p>
            <a:pPr marL="0" lvl="0" indent="0" algn="r" rtl="0">
              <a:spcBef>
                <a:spcPts val="600"/>
              </a:spcBef>
              <a:spcAft>
                <a:spcPts val="0"/>
              </a:spcAft>
              <a:buClr>
                <a:schemeClr val="dk1"/>
              </a:buClr>
              <a:buSzPts val="1100"/>
              <a:buFont typeface="Arial"/>
              <a:buNone/>
            </a:pPr>
            <a:r>
              <a:rPr lang="en" sz="1800">
                <a:solidFill>
                  <a:srgbClr val="263238"/>
                </a:solidFill>
                <a:latin typeface="Source Sans Pro"/>
                <a:ea typeface="Source Sans Pro"/>
                <a:cs typeface="Source Sans Pro"/>
                <a:sym typeface="Source Sans Pro"/>
              </a:rPr>
              <a:t>One of the issues is that probabilities change every time we update our policy, forcing us to throw away past data!​</a:t>
            </a:r>
            <a:endParaRPr sz="1800">
              <a:latin typeface="Source Sans Pro"/>
              <a:ea typeface="Source Sans Pro"/>
              <a:cs typeface="Source Sans Pro"/>
              <a:sym typeface="Source Sans Pro"/>
            </a:endParaRPr>
          </a:p>
        </p:txBody>
      </p:sp>
      <p:pic>
        <p:nvPicPr>
          <p:cNvPr id="207" name="Google Shape;207;p32"/>
          <p:cNvPicPr preferRelativeResize="0"/>
          <p:nvPr/>
        </p:nvPicPr>
        <p:blipFill>
          <a:blip r:embed="rId3">
            <a:alphaModFix/>
          </a:blip>
          <a:stretch>
            <a:fillRect/>
          </a:stretch>
        </p:blipFill>
        <p:spPr>
          <a:xfrm>
            <a:off x="1980063" y="1850075"/>
            <a:ext cx="3752924" cy="52097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orde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del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2766</Words>
  <Application>Microsoft Office PowerPoint</Application>
  <PresentationFormat>On-screen Show (16:9)</PresentationFormat>
  <Paragraphs>243</Paragraphs>
  <Slides>26</Slides>
  <Notes>26</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Roboto Slab</vt:lpstr>
      <vt:lpstr>Source Sans Pro</vt:lpstr>
      <vt:lpstr>Arial</vt:lpstr>
      <vt:lpstr>Cordelia template</vt:lpstr>
      <vt:lpstr>Cordelia template</vt:lpstr>
      <vt:lpstr>QEP: The Q-Value Policy Evaluation Algorithm​</vt:lpstr>
      <vt:lpstr>PowerPoint Presentation</vt:lpstr>
      <vt:lpstr>PowerPoint Presentation</vt:lpstr>
      <vt:lpstr>PowerPoint Presentation</vt:lpstr>
      <vt:lpstr>PowerPoint Presentation</vt:lpstr>
      <vt:lpstr>PowerPoint Presentation</vt:lpstr>
      <vt:lpstr>Survey of Existing Algorithms</vt:lpstr>
      <vt:lpstr>PowerPoint Presentation</vt:lpstr>
      <vt:lpstr>PowerPoint Presentation</vt:lpstr>
      <vt:lpstr>PowerPoint Presentation</vt:lpstr>
      <vt:lpstr>My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lpstr>Backup Slides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QEP: The Q-Value Policy Evaluation Algorithm​</dc:title>
  <cp:lastModifiedBy>Windows User</cp:lastModifiedBy>
  <cp:revision>1</cp:revision>
  <dcterms:modified xsi:type="dcterms:W3CDTF">2019-04-26T03:35:12Z</dcterms:modified>
</cp:coreProperties>
</file>